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4" y="2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0B27-DE4C-4B9E-BB11-B9027034A00F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77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9960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664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05083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3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221129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14D-B099-4142-A885-11F276715148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70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07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6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2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9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2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10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1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68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2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0D914D-B099-4142-A885-11F276715148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42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scription: BredaAcademyCrest-RGB">
            <a:extLst>
              <a:ext uri="{FF2B5EF4-FFF2-40B4-BE49-F238E27FC236}">
                <a16:creationId xmlns:a16="http://schemas.microsoft.com/office/drawing/2014/main" id="{5EF648F8-E3F6-C99F-7DB0-8109093EE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427" y="4019909"/>
            <a:ext cx="1856708" cy="185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Pen - Free miscellaneous icons">
            <a:extLst>
              <a:ext uri="{FF2B5EF4-FFF2-40B4-BE49-F238E27FC236}">
                <a16:creationId xmlns:a16="http://schemas.microsoft.com/office/drawing/2014/main" id="{E2FA6E12-1BF9-919F-A4F6-BC2196295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2746" y="3582838"/>
            <a:ext cx="3050224" cy="312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2C21EF-E0C5-7A17-1EEF-0A20DA6B39B3}"/>
              </a:ext>
            </a:extLst>
          </p:cNvPr>
          <p:cNvSpPr/>
          <p:nvPr/>
        </p:nvSpPr>
        <p:spPr>
          <a:xfrm>
            <a:off x="161265" y="95738"/>
            <a:ext cx="6619098" cy="62935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BREDA ACADEMY</a:t>
            </a:r>
          </a:p>
          <a:p>
            <a:pPr algn="ctr"/>
            <a:r>
              <a:rPr lang="en-US" sz="1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LITERACY SUPPORT</a:t>
            </a:r>
            <a:endParaRPr lang="en-US" sz="10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715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523E2E0-2A7E-19CA-DF24-3C9BD56805A7}"/>
              </a:ext>
            </a:extLst>
          </p:cNvPr>
          <p:cNvSpPr txBox="1"/>
          <p:nvPr/>
        </p:nvSpPr>
        <p:spPr>
          <a:xfrm>
            <a:off x="152400" y="4314682"/>
            <a:ext cx="936541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So, to help give our pupils the best possible start, we would like them to complete some literacy based tasks over the summer, in preparation for starting Breda Academy in September.</a:t>
            </a:r>
          </a:p>
          <a:p>
            <a:endParaRPr lang="en-GB" sz="2800" dirty="0"/>
          </a:p>
        </p:txBody>
      </p:sp>
      <p:pic>
        <p:nvPicPr>
          <p:cNvPr id="11" name="Picture 2" descr="Pen - Free miscellaneous icons">
            <a:extLst>
              <a:ext uri="{FF2B5EF4-FFF2-40B4-BE49-F238E27FC236}">
                <a16:creationId xmlns:a16="http://schemas.microsoft.com/office/drawing/2014/main" id="{360C1D04-D752-11F4-1D5B-CD6CA229D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3428" y="3683754"/>
            <a:ext cx="2800034" cy="286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31963C-61C7-0702-57DB-05241564722B}"/>
              </a:ext>
            </a:extLst>
          </p:cNvPr>
          <p:cNvSpPr txBox="1"/>
          <p:nvPr/>
        </p:nvSpPr>
        <p:spPr>
          <a:xfrm>
            <a:off x="152400" y="120854"/>
            <a:ext cx="11887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Breda Academy’s motto is:</a:t>
            </a:r>
          </a:p>
          <a:p>
            <a:endParaRPr lang="en-GB" sz="2600" b="1" dirty="0"/>
          </a:p>
          <a:p>
            <a:pPr algn="ctr"/>
            <a:r>
              <a:rPr lang="en-GB" sz="2600" b="1" dirty="0">
                <a:highlight>
                  <a:srgbClr val="800080"/>
                </a:highlight>
              </a:rPr>
              <a:t>‘LEARNERS TODAY, LEADERS TOMORROW’</a:t>
            </a:r>
          </a:p>
          <a:p>
            <a:endParaRPr lang="en-GB" sz="2600" dirty="0"/>
          </a:p>
          <a:p>
            <a:r>
              <a:rPr lang="en-GB" sz="2400" dirty="0"/>
              <a:t>We want all our pupils to grow, thrive and reach their full potential in every aspect of school life.</a:t>
            </a:r>
          </a:p>
          <a:p>
            <a:endParaRPr lang="en-GB" sz="2400" dirty="0"/>
          </a:p>
          <a:p>
            <a:r>
              <a:rPr lang="en-GB" sz="2400" dirty="0"/>
              <a:t>A key element of this, is for all pupils to develop good </a:t>
            </a:r>
            <a:r>
              <a:rPr lang="en-GB" sz="2400" b="1" u="sng" dirty="0"/>
              <a:t>LITERACY SKILLS</a:t>
            </a:r>
            <a:r>
              <a:rPr lang="en-GB" sz="2400" dirty="0"/>
              <a:t> that will be used across the curriculum. </a:t>
            </a:r>
          </a:p>
          <a:p>
            <a:endParaRPr lang="en-GB" sz="2400" dirty="0"/>
          </a:p>
          <a:p>
            <a:r>
              <a:rPr lang="en-GB" sz="2400" dirty="0"/>
              <a:t>We want to ensure that our pupils’ </a:t>
            </a:r>
            <a:r>
              <a:rPr lang="en-GB" sz="2400" b="1" dirty="0"/>
              <a:t>READING</a:t>
            </a:r>
            <a:r>
              <a:rPr lang="en-GB" sz="2400" dirty="0"/>
              <a:t> and </a:t>
            </a:r>
            <a:r>
              <a:rPr lang="en-GB" sz="2400" b="1" dirty="0"/>
              <a:t>WRITING</a:t>
            </a:r>
            <a:r>
              <a:rPr lang="en-GB" sz="2400" dirty="0"/>
              <a:t> skills, </a:t>
            </a:r>
          </a:p>
          <a:p>
            <a:r>
              <a:rPr lang="en-GB" sz="2400" dirty="0"/>
              <a:t>alongside </a:t>
            </a:r>
            <a:r>
              <a:rPr lang="en-GB" sz="2400" b="1" dirty="0"/>
              <a:t>DIGITAL LITERACY</a:t>
            </a:r>
            <a:r>
              <a:rPr lang="en-GB" sz="2400" dirty="0"/>
              <a:t> skills, are the best they can be. </a:t>
            </a: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33731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69A7FC-B55B-B3B0-BB80-77356ACD0417}"/>
              </a:ext>
            </a:extLst>
          </p:cNvPr>
          <p:cNvSpPr txBox="1"/>
          <p:nvPr/>
        </p:nvSpPr>
        <p:spPr>
          <a:xfrm>
            <a:off x="120770" y="87478"/>
            <a:ext cx="118814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Today, pupils will be given </a:t>
            </a:r>
            <a:r>
              <a:rPr lang="en-GB" sz="2200" b="1" dirty="0"/>
              <a:t>TWO</a:t>
            </a:r>
            <a:r>
              <a:rPr lang="en-GB" sz="2200" dirty="0"/>
              <a:t> Literacy focused booklets. The first: </a:t>
            </a:r>
          </a:p>
          <a:p>
            <a:endParaRPr lang="en-GB" sz="2200" dirty="0"/>
          </a:p>
          <a:p>
            <a:pPr algn="ctr"/>
            <a:r>
              <a:rPr lang="en-GB" sz="2600" b="1" dirty="0">
                <a:highlight>
                  <a:srgbClr val="800080"/>
                </a:highlight>
              </a:rPr>
              <a:t>P7/ YEAR 8 TRANSITION: SUMMER LITERACY ACTIVITIES</a:t>
            </a:r>
            <a:endParaRPr lang="en-GB" sz="2600" dirty="0">
              <a:highlight>
                <a:srgbClr val="800080"/>
              </a:highlight>
            </a:endParaRPr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4B225F-F533-B357-6276-412050686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07" t="17862" r="32949" b="7757"/>
          <a:stretch/>
        </p:blipFill>
        <p:spPr>
          <a:xfrm>
            <a:off x="8778721" y="1952446"/>
            <a:ext cx="3177490" cy="4445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31E84D-3BA2-B6E2-E525-4518D1FE2385}"/>
              </a:ext>
            </a:extLst>
          </p:cNvPr>
          <p:cNvSpPr txBox="1"/>
          <p:nvPr/>
        </p:nvSpPr>
        <p:spPr>
          <a:xfrm>
            <a:off x="136538" y="1530865"/>
            <a:ext cx="87414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This booklet contains </a:t>
            </a:r>
            <a:r>
              <a:rPr lang="en-GB" sz="2200" b="1" u="sng" dirty="0"/>
              <a:t>10</a:t>
            </a:r>
            <a:r>
              <a:rPr lang="en-GB" sz="2200" dirty="0"/>
              <a:t> Literacy based tasks which aim to help pupils prepare for Year 8. These will ensure that:</a:t>
            </a:r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The foundation of good Literacy Skills is embedded before starting Year 8.</a:t>
            </a:r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Pupils know and practice the Literacy skills needed for all subject areas in Breda Academy;</a:t>
            </a:r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Pupils and parents are aware and can avail of </a:t>
            </a:r>
            <a:r>
              <a:rPr lang="en-GB" sz="2200" b="1" dirty="0"/>
              <a:t>FREE</a:t>
            </a:r>
            <a:r>
              <a:rPr lang="en-GB" sz="2200" dirty="0"/>
              <a:t> assistive technologies, materials, and services to help support their child’s Literacy;</a:t>
            </a:r>
          </a:p>
          <a:p>
            <a:endParaRPr lang="en-GB" sz="2200" dirty="0"/>
          </a:p>
          <a:p>
            <a:pPr algn="ctr"/>
            <a:r>
              <a:rPr lang="en-GB" sz="2200" i="1" dirty="0"/>
              <a:t>*Copies of the booklet and all supporting resource material can also be found on the school website under </a:t>
            </a:r>
            <a:r>
              <a:rPr lang="en-GB" sz="2200" b="1" i="1" dirty="0"/>
              <a:t>LITERACY</a:t>
            </a:r>
            <a:r>
              <a:rPr lang="en-GB" sz="2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92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609CCA-F6A8-7778-B481-3FB33BBD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07" t="17860" r="32669" b="7674"/>
          <a:stretch/>
        </p:blipFill>
        <p:spPr>
          <a:xfrm>
            <a:off x="8166337" y="939300"/>
            <a:ext cx="3778371" cy="5250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DCA221-45A4-E118-3148-A474B4615D13}"/>
              </a:ext>
            </a:extLst>
          </p:cNvPr>
          <p:cNvSpPr txBox="1"/>
          <p:nvPr/>
        </p:nvSpPr>
        <p:spPr>
          <a:xfrm>
            <a:off x="201281" y="253042"/>
            <a:ext cx="796505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The second booklet pupils will be given contains: </a:t>
            </a:r>
          </a:p>
          <a:p>
            <a:endParaRPr lang="en-GB" sz="2600" dirty="0"/>
          </a:p>
          <a:p>
            <a:pPr algn="ctr"/>
            <a:r>
              <a:rPr lang="en-GB" sz="3600" b="1" dirty="0">
                <a:highlight>
                  <a:srgbClr val="800080"/>
                </a:highlight>
              </a:rPr>
              <a:t>YEAR 8 KEY WORDS</a:t>
            </a:r>
          </a:p>
          <a:p>
            <a:pPr algn="ctr"/>
            <a:endParaRPr lang="en-GB" sz="2600" b="1" dirty="0">
              <a:solidFill>
                <a:srgbClr val="7030A0"/>
              </a:solidFill>
            </a:endParaRPr>
          </a:p>
          <a:p>
            <a:r>
              <a:rPr lang="en-GB" sz="2200" dirty="0"/>
              <a:t>This booklet contains </a:t>
            </a:r>
            <a:r>
              <a:rPr lang="en-GB" sz="2200" b="1" u="sng" dirty="0"/>
              <a:t>10</a:t>
            </a:r>
            <a:r>
              <a:rPr lang="en-GB" sz="2200" dirty="0"/>
              <a:t> Key Words for each subject area pupils study in Year 8. There are also definitions to explain what each Key Word means.</a:t>
            </a:r>
          </a:p>
          <a:p>
            <a:endParaRPr lang="en-GB" sz="2200" dirty="0"/>
          </a:p>
          <a:p>
            <a:r>
              <a:rPr lang="en-GB" sz="2200" dirty="0"/>
              <a:t>We would like pupils to familiarise themselves with these Key Words, so they are fully prepared for starting school in September.</a:t>
            </a:r>
          </a:p>
          <a:p>
            <a:endParaRPr lang="en-GB" sz="2200" dirty="0"/>
          </a:p>
          <a:p>
            <a:r>
              <a:rPr lang="en-GB" sz="2200" dirty="0"/>
              <a:t>Pupils will be expected to learn and understand these words throughout the school year.</a:t>
            </a:r>
          </a:p>
          <a:p>
            <a:endParaRPr lang="en-GB" sz="2200" dirty="0"/>
          </a:p>
          <a:p>
            <a:pPr algn="ctr"/>
            <a:r>
              <a:rPr lang="en-GB" sz="2200" i="1" dirty="0"/>
              <a:t>*Copies of the booklet and additional support material can be found on the school website under </a:t>
            </a:r>
            <a:r>
              <a:rPr lang="en-GB" sz="2200" b="1" i="1" dirty="0"/>
              <a:t>LITERACY</a:t>
            </a:r>
            <a:r>
              <a:rPr lang="en-GB" sz="2200" i="1" dirty="0"/>
              <a:t>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5548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17835F-2FCE-D51B-79E3-0445B21E091C}"/>
              </a:ext>
            </a:extLst>
          </p:cNvPr>
          <p:cNvSpPr txBox="1"/>
          <p:nvPr/>
        </p:nvSpPr>
        <p:spPr>
          <a:xfrm>
            <a:off x="269274" y="2275722"/>
            <a:ext cx="669353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If you have any questions, queries or concerns regarding Literacy, please do not hesitate to get in contact.</a:t>
            </a:r>
          </a:p>
          <a:p>
            <a:endParaRPr lang="en-GB" sz="22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51BB09-6BD8-08B1-6F6C-4121619E2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19" t="17525" r="32781" b="7757"/>
          <a:stretch/>
        </p:blipFill>
        <p:spPr>
          <a:xfrm rot="20667619">
            <a:off x="7342459" y="1629292"/>
            <a:ext cx="2237489" cy="3139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55953F-E2ED-5A0B-62C4-F6C1CAACAF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75" t="17778" r="32670" b="7673"/>
          <a:stretch/>
        </p:blipFill>
        <p:spPr>
          <a:xfrm rot="722144">
            <a:off x="9283920" y="3397541"/>
            <a:ext cx="2232699" cy="31208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39C3054-AD8C-D6BB-39CC-811F0F409D5B}"/>
              </a:ext>
            </a:extLst>
          </p:cNvPr>
          <p:cNvSpPr/>
          <p:nvPr/>
        </p:nvSpPr>
        <p:spPr>
          <a:xfrm>
            <a:off x="217404" y="205193"/>
            <a:ext cx="8109964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AND FINALLY…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434688-1FD5-FA8A-70B2-F0AD37B28E40}"/>
              </a:ext>
            </a:extLst>
          </p:cNvPr>
          <p:cNvSpPr txBox="1"/>
          <p:nvPr/>
        </p:nvSpPr>
        <p:spPr>
          <a:xfrm>
            <a:off x="603849" y="4733026"/>
            <a:ext cx="4479985" cy="662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F583AB-A260-214F-472F-2C427FDB11D1}"/>
              </a:ext>
            </a:extLst>
          </p:cNvPr>
          <p:cNvSpPr txBox="1"/>
          <p:nvPr/>
        </p:nvSpPr>
        <p:spPr>
          <a:xfrm>
            <a:off x="103988" y="4102959"/>
            <a:ext cx="7135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Visit the Breda Academy website, or sign up to our Literacy Support Google </a:t>
            </a:r>
            <a:r>
              <a:rPr lang="en-GB" sz="2800"/>
              <a:t>Classroom page, </a:t>
            </a:r>
            <a:r>
              <a:rPr lang="en-GB" sz="2800" dirty="0"/>
              <a:t>for lots of Literacy resources to help support pupils and parents.</a:t>
            </a:r>
          </a:p>
          <a:p>
            <a:endParaRPr lang="en-GB" sz="2200" i="1" dirty="0"/>
          </a:p>
        </p:txBody>
      </p:sp>
    </p:spTree>
    <p:extLst>
      <p:ext uri="{BB962C8B-B14F-4D97-AF65-F5344CB8AC3E}">
        <p14:creationId xmlns:p14="http://schemas.microsoft.com/office/powerpoint/2010/main" val="320755850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29013</TotalTime>
  <Words>390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McLaughlin</dc:creator>
  <cp:lastModifiedBy>G Ferguson</cp:lastModifiedBy>
  <cp:revision>3</cp:revision>
  <dcterms:created xsi:type="dcterms:W3CDTF">2023-05-19T08:58:02Z</dcterms:created>
  <dcterms:modified xsi:type="dcterms:W3CDTF">2023-06-13T15:48:29Z</dcterms:modified>
</cp:coreProperties>
</file>