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67" r:id="rId2"/>
    <p:sldId id="258" r:id="rId3"/>
    <p:sldId id="256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432E7-4A8F-D445-A764-A14EA7C57E5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AF8E9-4E11-924F-989B-F8909ED8E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86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AF8E9-4E11-924F-989B-F8909ED8E7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48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AF8E9-4E11-924F-989B-F8909ED8E7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4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BFEF-47D6-034B-9E38-3FFF161C792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641C-0B0B-8B44-8680-BD43634C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BFEF-47D6-034B-9E38-3FFF161C792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641C-0B0B-8B44-8680-BD43634C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BFEF-47D6-034B-9E38-3FFF161C792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641C-0B0B-8B44-8680-BD43634C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6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BFEF-47D6-034B-9E38-3FFF161C792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641C-0B0B-8B44-8680-BD43634C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4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BFEF-47D6-034B-9E38-3FFF161C792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641C-0B0B-8B44-8680-BD43634C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4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BFEF-47D6-034B-9E38-3FFF161C792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641C-0B0B-8B44-8680-BD43634C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9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BFEF-47D6-034B-9E38-3FFF161C792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641C-0B0B-8B44-8680-BD43634C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0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BFEF-47D6-034B-9E38-3FFF161C792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641C-0B0B-8B44-8680-BD43634C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4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BFEF-47D6-034B-9E38-3FFF161C792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641C-0B0B-8B44-8680-BD43634C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BFEF-47D6-034B-9E38-3FFF161C792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641C-0B0B-8B44-8680-BD43634C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9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BFEF-47D6-034B-9E38-3FFF161C792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641C-0B0B-8B44-8680-BD43634C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3BFEF-47D6-034B-9E38-3FFF161C792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9641C-0B0B-8B44-8680-BD43634C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0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.ac.uk/ireland" TargetMode="External"/><Relationship Id="rId2" Type="http://schemas.openxmlformats.org/officeDocument/2006/relationships/hyperlink" Target="http://www.volunteernow.co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google.co.uk/url?sa=i&amp;rct=j&amp;q=&amp;esrc=s&amp;source=images&amp;cd=&amp;cad=rja&amp;uact=8&amp;ved=0CAcQjRxqFQoTCIv-xcfmo8gCFcq2FAodxuMFPQ&amp;url=http://www.slideshare.net/NICVA/maeve-monaghan-pp-slide-qx-size-nicva-14&amp;bvm=bv.104317490,d.d24&amp;psig=AFQjCNE8OohjFunLm9O27adv5HryOpAu8Q&amp;ust=144387573515389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tailcareers.co.uk/" TargetMode="External"/><Relationship Id="rId2" Type="http://schemas.openxmlformats.org/officeDocument/2006/relationships/hyperlink" Target="http://www.hscrecrui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ccountingtechniciansireland.ie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p2tre.emv3.com/HS?a=ENX7CqkvqhAH8SA9MKJWm7nnGHxKLrVcWPcStGb5lw8W0bBhOG5mpqVsje_Hhe-vG1H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o.ie/" TargetMode="External"/><Relationship Id="rId2" Type="http://schemas.openxmlformats.org/officeDocument/2006/relationships/hyperlink" Target="http://www.ucas.co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9789"/>
            <a:ext cx="7772400" cy="1840661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818" y="1759789"/>
            <a:ext cx="6771737" cy="419819"/>
          </a:xfrm>
        </p:spPr>
        <p:txBody>
          <a:bodyPr>
            <a:noAutofit/>
          </a:bodyPr>
          <a:lstStyle/>
          <a:p>
            <a:r>
              <a:rPr lang="en-GB" sz="4400" b="1" dirty="0">
                <a:solidFill>
                  <a:schemeClr val="accent1">
                    <a:lumMod val="50000"/>
                  </a:schemeClr>
                </a:solidFill>
              </a:rPr>
              <a:t>Careers Service NI</a:t>
            </a:r>
            <a:br>
              <a:rPr lang="en-GB" sz="4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4400" b="1" dirty="0" smtClean="0">
                <a:solidFill>
                  <a:schemeClr val="accent1">
                    <a:lumMod val="50000"/>
                  </a:schemeClr>
                </a:solidFill>
              </a:rPr>
              <a:t>Paul McLennan</a:t>
            </a:r>
            <a:endParaRPr lang="en-GB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1494" y="-251"/>
            <a:ext cx="6892506" cy="81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BD0666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0425" y="4437063"/>
            <a:ext cx="2647950" cy="2087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48906"/>
            <a:ext cx="4485736" cy="1224952"/>
          </a:xfrm>
        </p:spPr>
        <p:txBody>
          <a:bodyPr>
            <a:normAutofit fontScale="90000"/>
          </a:bodyPr>
          <a:lstStyle/>
          <a:p>
            <a:r>
              <a:rPr lang="en-GB" altLang="en-US" b="1" dirty="0"/>
              <a:t>Higher National </a:t>
            </a:r>
            <a:br>
              <a:rPr lang="en-GB" altLang="en-US" b="1" dirty="0"/>
            </a:br>
            <a:r>
              <a:rPr lang="en-GB" altLang="en-US" b="1" dirty="0"/>
              <a:t>	Diplomas – HND’s</a:t>
            </a:r>
            <a:br>
              <a:rPr lang="en-GB" altLang="en-US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5396"/>
            <a:ext cx="8229600" cy="3710767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1F60A9"/>
              </a:buClr>
              <a:buFont typeface="Wingdings" panose="05000000000000000000" pitchFamily="2" charset="2"/>
              <a:buChar char="§"/>
            </a:pPr>
            <a:r>
              <a:rPr lang="en-GB" altLang="en-US" dirty="0"/>
              <a:t>Similar to Foundation Degree</a:t>
            </a:r>
          </a:p>
          <a:p>
            <a:pPr>
              <a:lnSpc>
                <a:spcPct val="90000"/>
              </a:lnSpc>
              <a:buClr>
                <a:srgbClr val="1F60A9"/>
              </a:buClr>
              <a:buFont typeface="Wingdings" panose="05000000000000000000" pitchFamily="2" charset="2"/>
              <a:buNone/>
            </a:pPr>
            <a:endParaRPr lang="en-GB" altLang="en-US" sz="1400" dirty="0"/>
          </a:p>
          <a:p>
            <a:pPr>
              <a:lnSpc>
                <a:spcPct val="90000"/>
              </a:lnSpc>
              <a:buClr>
                <a:srgbClr val="1F60A9"/>
              </a:buClr>
              <a:buFont typeface="Wingdings" panose="05000000000000000000" pitchFamily="2" charset="2"/>
              <a:buChar char="§"/>
            </a:pPr>
            <a:r>
              <a:rPr lang="en-GB" altLang="en-US" dirty="0"/>
              <a:t>One level below Honours Degree</a:t>
            </a:r>
          </a:p>
          <a:p>
            <a:pPr>
              <a:lnSpc>
                <a:spcPct val="90000"/>
              </a:lnSpc>
              <a:buClr>
                <a:srgbClr val="1F60A9"/>
              </a:buClr>
              <a:buFont typeface="Wingdings" panose="05000000000000000000" pitchFamily="2" charset="2"/>
              <a:buNone/>
            </a:pPr>
            <a:endParaRPr lang="en-GB" altLang="en-US" sz="1600" dirty="0"/>
          </a:p>
          <a:p>
            <a:pPr>
              <a:lnSpc>
                <a:spcPct val="90000"/>
              </a:lnSpc>
              <a:buClr>
                <a:srgbClr val="1F60A9"/>
              </a:buClr>
              <a:buFont typeface="Wingdings" panose="05000000000000000000" pitchFamily="2" charset="2"/>
              <a:buChar char="§"/>
            </a:pPr>
            <a:r>
              <a:rPr lang="en-GB" altLang="en-US" dirty="0"/>
              <a:t>HND entry requirement at </a:t>
            </a:r>
            <a:r>
              <a:rPr lang="en-GB" altLang="en-US" b="1" i="1" dirty="0"/>
              <a:t>least</a:t>
            </a:r>
            <a:r>
              <a:rPr lang="en-GB" altLang="en-US" dirty="0"/>
              <a:t> 1 relevant A level with appropriate GCSEs</a:t>
            </a:r>
          </a:p>
          <a:p>
            <a:pPr>
              <a:lnSpc>
                <a:spcPct val="90000"/>
              </a:lnSpc>
              <a:buClr>
                <a:srgbClr val="1F60A9"/>
              </a:buClr>
              <a:buFont typeface="Wingdings" panose="05000000000000000000" pitchFamily="2" charset="2"/>
              <a:buNone/>
            </a:pPr>
            <a:endParaRPr lang="en-GB" altLang="en-US" sz="1400" dirty="0"/>
          </a:p>
          <a:p>
            <a:pPr>
              <a:lnSpc>
                <a:spcPct val="90000"/>
              </a:lnSpc>
              <a:buClr>
                <a:srgbClr val="1F60A9"/>
              </a:buClr>
              <a:buFont typeface="Wingdings" panose="05000000000000000000" pitchFamily="2" charset="2"/>
              <a:buChar char="§"/>
            </a:pPr>
            <a:r>
              <a:rPr lang="en-GB" altLang="en-US" dirty="0"/>
              <a:t>Usually apply directly to college</a:t>
            </a:r>
          </a:p>
          <a:p>
            <a:pPr lvl="1">
              <a:lnSpc>
                <a:spcPct val="90000"/>
              </a:lnSpc>
            </a:pPr>
            <a:endParaRPr lang="en-GB" altLang="en-US" sz="32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2490" y="-251"/>
            <a:ext cx="5731510" cy="81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9238"/>
            <a:ext cx="4891177" cy="534836"/>
          </a:xfrm>
        </p:spPr>
        <p:txBody>
          <a:bodyPr>
            <a:normAutofit fontScale="90000"/>
          </a:bodyPr>
          <a:lstStyle/>
          <a:p>
            <a:r>
              <a:rPr lang="en-GB" altLang="en-US" b="1" dirty="0"/>
              <a:t>Foundation Degrees </a:t>
            </a:r>
            <a:br>
              <a:rPr lang="en-GB" altLang="en-US" b="1" dirty="0"/>
            </a:br>
            <a:r>
              <a:rPr lang="en-GB" altLang="en-US" b="1" dirty="0"/>
              <a:t>	&amp; HND’s</a:t>
            </a:r>
            <a:br>
              <a:rPr lang="en-GB" altLang="en-US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3638"/>
            <a:ext cx="8229600" cy="3762525"/>
          </a:xfrm>
        </p:spPr>
        <p:txBody>
          <a:bodyPr>
            <a:normAutofit lnSpcReduction="10000"/>
          </a:bodyPr>
          <a:lstStyle/>
          <a:p>
            <a:r>
              <a:rPr lang="en-GB" altLang="en-US" sz="2400" dirty="0"/>
              <a:t>Fall into Higher Education funding bracket</a:t>
            </a:r>
          </a:p>
          <a:p>
            <a:pPr lvl="1"/>
            <a:r>
              <a:rPr lang="en-GB" altLang="en-US" sz="2400" dirty="0"/>
              <a:t>www.studentfinanceni.com</a:t>
            </a:r>
          </a:p>
          <a:p>
            <a:pPr lvl="1">
              <a:buFont typeface="Wingdings" panose="05000000000000000000" pitchFamily="2" charset="2"/>
              <a:buNone/>
            </a:pPr>
            <a:endParaRPr lang="en-GB" altLang="en-US" sz="2400" dirty="0"/>
          </a:p>
          <a:p>
            <a:r>
              <a:rPr lang="en-GB" altLang="en-US" sz="2400" dirty="0"/>
              <a:t>Possible to progress into 2</a:t>
            </a:r>
            <a:r>
              <a:rPr lang="en-GB" altLang="en-US" sz="2400" baseline="30000" dirty="0"/>
              <a:t>nd</a:t>
            </a:r>
            <a:r>
              <a:rPr lang="en-GB" altLang="en-US" sz="2400" dirty="0"/>
              <a:t> year of an Honours degree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400" dirty="0"/>
          </a:p>
          <a:p>
            <a:r>
              <a:rPr lang="en-GB" altLang="en-US" sz="2400" dirty="0"/>
              <a:t>Check out</a:t>
            </a:r>
          </a:p>
          <a:p>
            <a:pPr lvl="1"/>
            <a:r>
              <a:rPr lang="en-GB" altLang="en-US" sz="2400" dirty="0"/>
              <a:t>www.belfastmet.ac.uk</a:t>
            </a:r>
          </a:p>
          <a:p>
            <a:pPr lvl="1"/>
            <a:r>
              <a:rPr lang="en-GB" altLang="en-US" sz="2400" dirty="0"/>
              <a:t>www.serc.ac.uk</a:t>
            </a:r>
          </a:p>
          <a:p>
            <a:pPr lvl="1"/>
            <a:r>
              <a:rPr lang="en-GB" altLang="en-US" sz="2400" dirty="0"/>
              <a:t>www.cafre.ac.uk</a:t>
            </a:r>
          </a:p>
          <a:p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2490" y="-251"/>
            <a:ext cx="5731510" cy="81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8582"/>
            <a:ext cx="8229600" cy="4209690"/>
          </a:xfrm>
        </p:spPr>
        <p:txBody>
          <a:bodyPr>
            <a:normAutofit fontScale="90000"/>
          </a:bodyPr>
          <a:lstStyle/>
          <a:p>
            <a:pPr algn="l"/>
            <a:r>
              <a:rPr lang="en-GB" altLang="en-US" sz="2700" dirty="0"/>
              <a:t>HNCs/Foundation Degrees (p/t</a:t>
            </a:r>
            <a:r>
              <a:rPr lang="en-GB" altLang="en-US" sz="2700" dirty="0" smtClean="0"/>
              <a:t>)</a:t>
            </a:r>
            <a:br>
              <a:rPr lang="en-GB" altLang="en-US" sz="2700" dirty="0" smtClean="0"/>
            </a:br>
            <a:r>
              <a:rPr lang="en-GB" altLang="en-US" sz="2700" dirty="0"/>
              <a:t/>
            </a:r>
            <a:br>
              <a:rPr lang="en-GB" altLang="en-US" sz="2700" dirty="0"/>
            </a:br>
            <a:r>
              <a:rPr lang="en-GB" altLang="en-US" sz="2700" dirty="0"/>
              <a:t>Volunteering: </a:t>
            </a:r>
            <a:r>
              <a:rPr lang="en-GB" altLang="en-US" sz="2700" dirty="0" smtClean="0">
                <a:hlinkClick r:id="rId2"/>
              </a:rPr>
              <a:t>www.volunteernow.co.uk</a:t>
            </a:r>
            <a:r>
              <a:rPr lang="en-GB" altLang="en-US" sz="2700" dirty="0" smtClean="0"/>
              <a:t/>
            </a:r>
            <a:br>
              <a:rPr lang="en-GB" altLang="en-US" sz="2700" dirty="0" smtClean="0"/>
            </a:br>
            <a:r>
              <a:rPr lang="en-GB" altLang="en-US" sz="2700" dirty="0"/>
              <a:t/>
            </a:r>
            <a:br>
              <a:rPr lang="en-GB" altLang="en-US" sz="2700" dirty="0"/>
            </a:br>
            <a:r>
              <a:rPr lang="en-GB" altLang="en-US" sz="2700" dirty="0"/>
              <a:t>Open University </a:t>
            </a:r>
            <a:r>
              <a:rPr lang="en-GB" altLang="en-US" sz="2700" dirty="0" smtClean="0">
                <a:hlinkClick r:id="rId3"/>
              </a:rPr>
              <a:t>www.open.ac.uk/ireland</a:t>
            </a:r>
            <a:r>
              <a:rPr lang="en-GB" altLang="en-US" sz="2700" dirty="0" smtClean="0"/>
              <a:t/>
            </a:r>
            <a:br>
              <a:rPr lang="en-GB" altLang="en-US" sz="2700" dirty="0" smtClean="0"/>
            </a:br>
            <a:r>
              <a:rPr lang="en-GB" altLang="en-US" sz="2700" dirty="0"/>
              <a:t/>
            </a:r>
            <a:br>
              <a:rPr lang="en-GB" altLang="en-US" sz="2700" dirty="0"/>
            </a:br>
            <a:r>
              <a:rPr lang="en-GB" altLang="en-US" sz="2700" dirty="0"/>
              <a:t>Evening/part time courses at regional college</a:t>
            </a:r>
            <a:br>
              <a:rPr lang="en-GB" altLang="en-US" sz="2700" dirty="0"/>
            </a:br>
            <a:r>
              <a:rPr lang="en-GB" altLang="en-US" dirty="0"/>
              <a:t/>
            </a:r>
            <a:br>
              <a:rPr lang="en-GB" altLang="en-US" dirty="0"/>
            </a:br>
            <a:endParaRPr lang="en-GB" dirty="0"/>
          </a:p>
        </p:txBody>
      </p:sp>
      <p:sp>
        <p:nvSpPr>
          <p:cNvPr id="7" name="AutoShape 16" descr="data:image/jpeg;base64,/9j/4AAQSkZJRgABAQAAAQABAAD/2wCEAAkGBxAREBAQEBISExAVDxUSEhcYFRQXFBUYFREWGBUWFhgYHCggJB4mJxgfLTEhJSkrMC8yGiAzODMsNygtLysBCgoKDg0OGA8QGisdHCQvLCwsLywsLC8tLCssLC03LCwsLC0sKzcsLCssLCwsNywrKyssLCsrLCwsKyssLDcrK//AABEIAMIBAwMBIgACEQEDEQH/xAAbAAEAAgMBAQAAAAAAAAAAAAAABAUDBgcCAf/EAEcQAAIBAgMDBQoMAwgDAAAAAAABAgMRBBIhBRMxBkFRYdEVIlJTcYGRoaKxBxQWIzIzNHSCkpPBQrKzF0NUcnPC4fBig9L/xAAZAQEBAQADAAAAAAAAAAAAAAAAAQIDBAX/xAAkEQEBAAEDAwQDAQAAAAAAAAAAAQIDEVEEITESFEGhBRORFf/aAAwDAQACEQMRAD8A7iAAAAAAAAAAAAAAAAAAAAAAAAAAAAAAAAAAAAAAAAAAAAAAAAAAAAAAAAAAAAAAAAAAAAAAAAAAAAAAAAAAAAAAAAAAAAAAAAAAAAAArau3sJGUoyrQUoycZK/Bp2aPeF2zhqslCnVhKbvZJ6uyu7ATwCtq7ewkZSjKtBSi3GSvqmnZoCyBDwW06FZtUqkZtK7tzImAAVeM5Q4Sk2p1o5lxUbya8uVMjQ5XYJu28a8sJ29wF6DBhMZSqxzUpxmumLTt5TxjdoUaOXezjDNe1+e3ECUCr+UWD8fT9JaXAArq+3MLCUoTrQjKLs03qmZcFtOhWbVKpGbSu0nwQEwGLFYmFKDnUkowVrt8Fd2XvIHyiwfj6fpAtAYsNiIVIKdOSlB8GuDs7GUAAAAAAAAAAAAAAAAAAAAAA5Dtn7TifvNX+rIj4etKnOM4O0oyUovoaJG2ftOJ+81f6siJbn5u3h7jbLrmx9oxxFGFWPOrSXgyX0l/3qOX7b+1Yn7xU/nZa8i9r7itu5v5qq0uqM/4X5+D83QVW2/tWJ+8VP6jJFbD8HX1tf8A04/zGDlXyknVnKjRk40YuzaetR8+vg9XOROTmJdKljprRrDpJ9DlPKn6yjHyj1TpuTUYpyk9Ekm2/IkSMTs2vTWapSqQj0uLS9JuvIDARjRlXa7+cnFPojF2svPf1G01IKScZJOLVmnqmnxTG67OO4PF1KU1OlJwkude5rnXUzbtqY5Y7Z8qlkq1GcZTiubmbXU02/M+g1nbeDVHEVqS+jGfe+RpSivQ0WHIyd8Q6L+hWozpyX4W/wBn6QihOtbBxO8wtCo3xpRzPrirS9aZymvRcJyhL6UZOL8sXZm37A2jl2XiddaeeMf/AGJZfXJikaljcRvKtSp4dSUvzSbLvkLiMuMjHw6coejvl/KUWHoSnJQjxabX4Ytv3GfZGI3eIo1OaNWLfkzLN6rlG6/CFiMuHp0+edW78kU372jQIQcmoxV5NpJdLbskbR8IWIzYinT5oUr+ectfUkQeR2D3uLp3+jC9R/h+j62iTwOkYHDKlSp0lwhBR9C4mcAy0AAAAAAAAAAAAAAAAAAAAAOQ7Z+04n7zV/qyLjkbgY11iqU+EqUbPoak7SXkKfbP2nE/eav9WRsfwc/WV/8ATj/MzV8MtWxmGlSqTpzVpxllfaup/uY6lRyblJ3k223ztvizeuXmx88FiYLvoK1TrjzS83ufUaGWC52HRc6GOiuPxeMvyTzfsUxtvwdq9Wunw3Uf5mVfKXYcsLUbSboSfeS6P/CXWvX6SDbOQOJjLC7u/fU6kk11SeZP1v0GynHcDjqtCeelNwlw04NdDT0aLHG8qMXVg4Smoxas8qUW11vj6Bsu6PyjxSq4uvUjrFzsn0qMVG/qJvIii5YyDXCEJyfni4/7iihFtpJNtuySV230JHSeSGxHhqTlUXz1S2ZeClwj5en/AIFSNU5b4Td4uUlwqRVReXhL3X85U0cY40atJcKkqbf4HJ/uvQbr8IWEzUadVcYTyv8AyzXal6TQRCth5C4bPi7vhClOXpSh/uZRYqg4TnTfGM5Q/LJr9jcvg5oaYip1wgvNdy96KHldQyYysuaTU1+KKb9dx8iFtTGuvVlVfGSj7MEv2Nw+DzB2p1az4ykoR8kdX636jRDrmw8HucPRpc6gs3+Z6y9bYpE4AGWgAAAAAAAAAAAAAAAAAAAABr2J5H4WpOdSTq5pzlN2krXlJt206yZsfYNHCynKk53kknmafB+Qkz2rhk3F16KabTTqQTTTs01fiee7GF/xFD9WHaXu16Lwmzimmmk01Zp8GnxRrb5E4Tpqr8S7C37sYX/EUP1Idp7W1MO+Fej+pDtG1S4XhF2PsCjhZSlSc7ySTzNPg79BZVaUZxcZpSi1ZppNPypkfunh/HUv1Ido7p4fx1L9SHaNqbVS4zkXhZu8HOn1RacfRJP3kaHISjfvq1RrqUV70zY+6eH8dS/Uh2junh/HUv1IdpLlt2tPReGDZewsPh9acO/8J6y9L4eaxZETunh/HUv1Idp9W0qD4VqX549pPVL8llnl6x+DhWpzpTvlkrO3HjdNFF8icJ01fzL/AOS87oUfG0/zx7R3Qo+Np/nj2m9qx6seWLZGy6eGg6dLNlcnJ3d3dpLo6iLtbk5QxNRVKmdSUFHvWkrJtrm6yesfR8bT/PHtPXx2l4yH5o9pjLKY+eyyyqSlyMwsZRl847SUrOSs7O9npwNiMHx2l4yH5o9o+O0vGQ/NHtJ+zHmKzg+Rkmk1qnwPpoAAAAAAAAAAAAAAAAAAABixGIhTWapOMI3teTUV6We4TUknFppq6a1TT4NMDnO0vg8xFSvXqqrRSqV6lRJ57pTqSkk9OOpG/s0xPjqHt9h1EHL+7J35+T6iTaX6jl39mmJ8dQ9vsJuG5A4iMVF1aOl/D6W+g6IeXNXUbrM02lfVpWu0vOvSWa+c8M5/kNfObZX6aF8ha/jKXtdg+QtfxlL2uw38GvdanLi9zqcufvkLXt9ZS9rsPnyDr+Npe12HQQdDW6fDWzupn5rc63Wk2l+nPvkHX8bS9rsMmH5D14u7qUuFv4uw3yUkk2+CV2fISTSad01dPqZNLpdPTzmeM7xjW6rU1cLp53te1aZ8j63jKftdg+R9bxlP2uw3U8qau43WZJNq+qTvZ28z9B6Pu9Xl5XsNDj7afT5I1k089P2uwk/Jmr4cPX2GzwqKV7NOzafU1xQjUTbSeqtddF1dHQ6zp8OrymWr3s7cObS6fDTm2Max8mavhw9fYPkzV8OHtdhtJ5qVFFOUmlFK7bdkvK2dP/J6bi/2uX0RjwlJwpwg+MYKL8ysZgD0cZJJI0AAoAAAAAAAAAAAAAAAAr9rw0pyW8U4zbjKEM9m4td9Gzunf/lETf4lKKlCSlKnh3aMbwi9498r620txfkuXZHxuMhSipTvZzjBWV9ZSSXvAofjVfczqRlVzKjXlNySyK0ZbtwdrXulw5r31sS81e1TI6zh81rKKVS+d77IrdFurjlJu8w9vi942cXHJd/xRu4+Vp3txsZ62Lpwkoykk3bTyuyb6LvTUCtw0K0qkU5VVRW8cW0lOSTpZFO6vxc7cHZK5Ho068aVOMN6pKlUjJtaqW8pWs2uFs1uZ6lpLa2HV71Y6Xvr0O0vRz9HOZJY+kp7tzjnuo2vzyScU+t306QK6pvotxcqrpKu1eKTqOO5g1wV3HM5arXRc1zy8TU+JwnmnndWEW0o57PFKLsvo3t5iRLFYepCG/VO7k2oys7Wm4J68L9PXYkVa2HUEpOChGWnMoui83my5fUBWTniLab3c7yVm1JVbZI5bpRcrZs3Nf6N9D3OWJvG7qbzLSyZYrdyem83nRz314Wy6ljS2lRlJRjUi5N2S57pXt5bK9ujUd0qNm95Gytd82rsrdKb0ugKqlUrTcrOrL57ERkmlu93GVSMcrtxuorjfjfQ94P4wqkIvMorIlo8mRUo5k9LXvfi73tzE6hjqClCnB/WZ5xsna+fv79Du3p5eBJqYmEZKEpJSdred2WvDXm6QK/aTxKqfNZnDKqnNxp3zUtfDvH2iJiKVeSzT3vDD1Gorvk3iKkpx0V3lTWnUi2jtOg8zVSNoq715r2b9OnlGBxqqurls4wmop9N6cZO65nrwAh4ejVjVUk55ZYmpmjplyOnJqXDwkteuxixcaqrVnDeqTdPd2SdOTSSlnduHTe3VqTsHtKE4UnJqM504Sy9DnG6V/dfiZJbQopSbnFKNs19LXllT15r6XAq6tTEuVXLvIpwq20vaSqwVNxbVtYuTsrrpbZnxNGst/llUko0EqSeVqUmpXb01fDqJsNo0pSUYzi5PguGuXNby21txseaG0qUsic4KcoxeVSuryjmSTtz83C4FbOWKzVvpppVrKzcWrS3OXTLf6PBt8brozxVaFaks1WpDKs11ZJvO5SclHK+bvdGrK3OTqWPpSlkjOLlrp05dJW6bEkAAAAAAAAAAAAAAAAAAABHx2H3kMqeV5oSTtezhOM1ddF0SABX9ze+vn7x1VWccqvnVv4vBur29dtD5jNlqpUz3teMYzTV01Ftq2qt9J8bliAK/uWrJZn9XXhwX99NSb81iPS2dNzrJyap76nK2VXnu6VGzUuZXjZ+TSxcACqlsbSUVUajOG7q96m5RzTfevmfftX1PD2ZvKmIclKEZxyRvlerSVSaSfB5YcfBfSXAAhS2enKUsz1rRq2t4NJQt6iNh9iRgorNdQyKGmqjCcZJNt8+VcLcOBbACDT2flnGcZ6qdVtNXuqslJrj1LU84vZu8qKbm7KVOSVr2dOal3utle2ul+ssABWT2OnGms7ThBqLsuO9p1Iy8zprTnuScFhXB1JSnmlOak+9ypWhGNkujvSUAKjD7DjBwtK8UqeZNXu6UIxi1rZfQXM+Glj1T2NreVRyd4a21eStGonJt6t5bdHQkWoAhdz1mzZn9fvuHPusljFQ2SoQUMzdp0ZXsv7mMEl58nrLIAUuzsJUVSmmpxpUoTjHNu+DsopOMm3ouLtzcWXQAAAAAAAAAAAAAAAAAAAAAAAAAAAAAAAAAAAAAAAAAAAAAAAAAAAAAAAAAAAAAAAAAAAAAAAAAAAAAAAAAAAAAAAAAAAAAAAAAAAAAAAAAAAAAAAAAAAAAAAAAAAAAAAAAAAAAAAAAAAAAAAAAAAAAAAAAAAAAAAAAAAAAAAAAAAAAAAAAAAAAAAAAAAAAAAAAH/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603849" y="345057"/>
            <a:ext cx="3467819" cy="117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altLang="en-US" sz="2800" b="1" dirty="0"/>
              <a:t>Employment </a:t>
            </a:r>
            <a:br>
              <a:rPr lang="en-GB" altLang="en-US" sz="2800" b="1" dirty="0"/>
            </a:br>
            <a:r>
              <a:rPr lang="en-GB" altLang="en-US" sz="2800" b="1" dirty="0"/>
              <a:t>	&amp; Part-time Study</a:t>
            </a:r>
          </a:p>
        </p:txBody>
      </p:sp>
      <p:pic>
        <p:nvPicPr>
          <p:cNvPr id="9" name="Picture 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2490" y="-251"/>
            <a:ext cx="5731510" cy="81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8362"/>
            <a:ext cx="3010619" cy="1046702"/>
          </a:xfrm>
        </p:spPr>
        <p:txBody>
          <a:bodyPr>
            <a:normAutofit fontScale="90000"/>
          </a:bodyPr>
          <a:lstStyle/>
          <a:p>
            <a:r>
              <a:rPr lang="en-GB" altLang="en-US" b="1" dirty="0"/>
              <a:t>Questions to ask </a:t>
            </a:r>
            <a:br>
              <a:rPr lang="en-GB" altLang="en-US" b="1" dirty="0"/>
            </a:br>
            <a:r>
              <a:rPr lang="en-GB" altLang="en-US" b="1" dirty="0"/>
              <a:t>		yourself</a:t>
            </a:r>
            <a:br>
              <a:rPr lang="en-GB" altLang="en-US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0891"/>
            <a:ext cx="8229600" cy="3745272"/>
          </a:xfrm>
        </p:spPr>
        <p:txBody>
          <a:bodyPr>
            <a:normAutofit lnSpcReduction="10000"/>
          </a:bodyPr>
          <a:lstStyle/>
          <a:p>
            <a:r>
              <a:rPr lang="en-GB" altLang="en-US" dirty="0"/>
              <a:t>Are you enthusiastic about learning?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1100" dirty="0"/>
          </a:p>
          <a:p>
            <a:r>
              <a:rPr lang="en-GB" altLang="en-US" dirty="0"/>
              <a:t>Have you the commitment for long-term study?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1100" dirty="0"/>
          </a:p>
          <a:p>
            <a:r>
              <a:rPr lang="en-GB" altLang="en-US" dirty="0"/>
              <a:t>Have you family support?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1100" dirty="0"/>
          </a:p>
          <a:p>
            <a:r>
              <a:rPr lang="en-GB" altLang="en-US" dirty="0"/>
              <a:t>Are you ready for independent study?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dirty="0"/>
              <a:t>				</a:t>
            </a:r>
          </a:p>
          <a:p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085" y="5221287"/>
            <a:ext cx="2006779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2490" y="-251"/>
            <a:ext cx="5731510" cy="81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3770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6158"/>
            <a:ext cx="3217653" cy="655608"/>
          </a:xfrm>
        </p:spPr>
        <p:txBody>
          <a:bodyPr>
            <a:normAutofit fontScale="90000"/>
          </a:bodyPr>
          <a:lstStyle/>
          <a:p>
            <a:r>
              <a:rPr lang="en-GB" altLang="en-US" b="1" dirty="0"/>
              <a:t>Employment</a:t>
            </a:r>
            <a:br>
              <a:rPr lang="en-GB" altLang="en-US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8362"/>
            <a:ext cx="8229600" cy="3917801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rgbClr val="1F60A9"/>
              </a:buClr>
              <a:buFont typeface="Arial" panose="020B0604020202020204" pitchFamily="34" charset="0"/>
              <a:buChar char="•"/>
            </a:pPr>
            <a:r>
              <a:rPr lang="en-GB" altLang="en-US" sz="2400" dirty="0"/>
              <a:t>Administrative posts – through Public Sector bodies such as Health Trusts, City/Borough Councils, emergency services </a:t>
            </a:r>
            <a:r>
              <a:rPr lang="en-GB" altLang="en-US" sz="2400" dirty="0">
                <a:hlinkClick r:id="rId2"/>
              </a:rPr>
              <a:t>www.hscrecruit.com</a:t>
            </a:r>
            <a:r>
              <a:rPr lang="en-GB" altLang="en-US" sz="2400" dirty="0"/>
              <a:t> (health and social)</a:t>
            </a:r>
          </a:p>
          <a:p>
            <a:pPr lvl="1">
              <a:lnSpc>
                <a:spcPct val="90000"/>
              </a:lnSpc>
              <a:buClr>
                <a:srgbClr val="1F60A9"/>
              </a:buClr>
              <a:buFont typeface="Arial" panose="020B0604020202020204" pitchFamily="34" charset="0"/>
              <a:buChar char="•"/>
            </a:pPr>
            <a:endParaRPr lang="en-GB" altLang="en-US" sz="2400" dirty="0"/>
          </a:p>
          <a:p>
            <a:pPr lvl="1">
              <a:lnSpc>
                <a:spcPct val="90000"/>
              </a:lnSpc>
              <a:buClr>
                <a:srgbClr val="1F60A9"/>
              </a:buClr>
              <a:buFont typeface="Arial" panose="020B0604020202020204" pitchFamily="34" charset="0"/>
              <a:buChar char="•"/>
            </a:pPr>
            <a:r>
              <a:rPr lang="en-GB" altLang="en-US" sz="2400" dirty="0"/>
              <a:t>Retail Opportunities – trainee management posts, check out </a:t>
            </a:r>
            <a:r>
              <a:rPr lang="en-GB" altLang="en-US" sz="2400" dirty="0">
                <a:hlinkClick r:id="rId3"/>
              </a:rPr>
              <a:t>www.retailcareers.co.uk</a:t>
            </a:r>
            <a:r>
              <a:rPr lang="en-GB" altLang="en-US" sz="2400" dirty="0"/>
              <a:t>  </a:t>
            </a:r>
          </a:p>
          <a:p>
            <a:pPr lvl="1">
              <a:lnSpc>
                <a:spcPct val="90000"/>
              </a:lnSpc>
              <a:buClr>
                <a:srgbClr val="1F60A9"/>
              </a:buClr>
              <a:buFont typeface="Arial" panose="020B0604020202020204" pitchFamily="34" charset="0"/>
              <a:buChar char="•"/>
            </a:pPr>
            <a:endParaRPr lang="en-GB" altLang="en-US" sz="2400" dirty="0"/>
          </a:p>
          <a:p>
            <a:pPr lvl="1">
              <a:lnSpc>
                <a:spcPct val="90000"/>
              </a:lnSpc>
              <a:buClr>
                <a:srgbClr val="1F60A9"/>
              </a:buClr>
              <a:buFont typeface="Arial" panose="020B0604020202020204" pitchFamily="34" charset="0"/>
              <a:buChar char="•"/>
            </a:pPr>
            <a:r>
              <a:rPr lang="en-GB" altLang="en-US" sz="2400" dirty="0"/>
              <a:t>Private trainee/apprenticeships: www.indeed.co.uk</a:t>
            </a:r>
          </a:p>
          <a:p>
            <a:pPr lvl="1">
              <a:lnSpc>
                <a:spcPct val="90000"/>
              </a:lnSpc>
              <a:buClr>
                <a:srgbClr val="1F60A9"/>
              </a:buClr>
              <a:buFont typeface="Arial" panose="020B0604020202020204" pitchFamily="34" charset="0"/>
              <a:buChar char="•"/>
            </a:pPr>
            <a:endParaRPr lang="en-GB" altLang="en-US" sz="2400" dirty="0"/>
          </a:p>
          <a:p>
            <a:pPr lvl="2">
              <a:lnSpc>
                <a:spcPct val="90000"/>
              </a:lnSpc>
              <a:buClr>
                <a:srgbClr val="1F60A9"/>
              </a:buCl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2490" y="-251"/>
            <a:ext cx="5731510" cy="81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133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1834" cy="1143000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Apprenticeships NI</a:t>
            </a:r>
            <a:br>
              <a:rPr lang="en-GB" alt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85072"/>
            <a:ext cx="8229600" cy="26410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>Available to those over 16 years of age</a:t>
            </a:r>
          </a:p>
          <a:p>
            <a:r>
              <a:rPr lang="en-GB" altLang="en-US" dirty="0"/>
              <a:t>Must have employer who is responsible for wages and allowing day release for training</a:t>
            </a:r>
          </a:p>
          <a:p>
            <a:r>
              <a:rPr lang="en-GB" altLang="en-US" dirty="0"/>
              <a:t>DFE will fund day release element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4" descr="BD05496_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130" y="1417638"/>
            <a:ext cx="2097088" cy="228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9034" y="-251"/>
            <a:ext cx="4364966" cy="81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3660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56672" cy="1143000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Employment &amp; Study?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dirty="0"/>
              <a:t>Example of Professional Qualifications whilst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dirty="0"/>
              <a:t>working from: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Accounting Technicians in Ireland (IATI) </a:t>
            </a:r>
            <a:r>
              <a:rPr lang="en-GB" altLang="en-US" dirty="0">
                <a:hlinkClick r:id="rId2"/>
              </a:rPr>
              <a:t>www.accountingtechniciansireland.ie</a:t>
            </a:r>
            <a:r>
              <a:rPr lang="en-GB" altLang="en-US" dirty="0"/>
              <a:t> 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Institute of Leadership Management (ILM)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dirty="0"/>
              <a:t>   www.i-l-m.com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Chartered Institute of Marketing (CIM)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dirty="0"/>
              <a:t>   www.cim.co.uk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Chartered Insurance Institute (CII)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dirty="0"/>
              <a:t>    www.cii.co.uk 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3872" y="-251"/>
            <a:ext cx="3830128" cy="81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8358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3441940" cy="1143000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School Leaver programmes</a:t>
            </a:r>
            <a:endParaRPr lang="en-GB" dirty="0"/>
          </a:p>
        </p:txBody>
      </p:sp>
      <p:pic>
        <p:nvPicPr>
          <p:cNvPr id="4" name="Picture 5" descr="Get your free copy of our Results Day Guide 2012">
            <a:hlinkClick r:id="rId2" tooltip="http://p2tre.emv3.com/HS?a=ENX7CqkvqhAH8SA9MKJWm7nnGHxKLrVcWPcStGb5lw8W0bBhOG5mpqVsje_Hhe-vG1HO&#10;Click here to get your free copy of our notgoingtouni Results Day Guide 201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419" y="2025399"/>
            <a:ext cx="6256309" cy="126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31419" y="3507072"/>
            <a:ext cx="6532355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School &amp; college leaver programmes:  Price Waterhouse Coopers, Deloitte, Banks (retail and investment)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Apprenticeships:  Shorts Bombardier, BT, Transport Training Services, NIE www.nidirect.gov.uk/apprenticeshipsni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All advertised as jobs in local press e.g. Belfast Telegraph/job centre online</a:t>
            </a:r>
          </a:p>
        </p:txBody>
      </p:sp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2490" y="-251"/>
            <a:ext cx="5731510" cy="81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4041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2823" cy="1143000"/>
          </a:xfrm>
        </p:spPr>
        <p:txBody>
          <a:bodyPr>
            <a:normAutofit fontScale="90000"/>
          </a:bodyPr>
          <a:lstStyle/>
          <a:p>
            <a:r>
              <a:rPr lang="en-GB" altLang="en-US" b="1" dirty="0"/>
              <a:t>Research Choices Now!</a:t>
            </a:r>
            <a:br>
              <a:rPr lang="en-GB" altLang="en-US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/>
              <a:t>www.ucas.com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www.anic.ac.uk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www.notgoingtouni.co.uk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www.nidirect.gov.uk/apprenticeshipsni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/>
          </a:p>
          <a:p>
            <a:pPr>
              <a:lnSpc>
                <a:spcPct val="90000"/>
              </a:lnSpc>
            </a:pPr>
            <a:r>
              <a:rPr lang="en-GB" altLang="en-US" dirty="0"/>
              <a:t>Prospectuses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Past students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Employers</a:t>
            </a:r>
          </a:p>
          <a:p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933825"/>
            <a:ext cx="14843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1342" y="-251"/>
            <a:ext cx="4002657" cy="81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2610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5947"/>
            <a:ext cx="6961517" cy="340021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altLang="en-US" dirty="0"/>
              <a:t>56 Ann Street                                                  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dirty="0"/>
              <a:t>    Belfast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dirty="0"/>
              <a:t>    BT1 4EG</a:t>
            </a:r>
          </a:p>
          <a:p>
            <a:pPr>
              <a:lnSpc>
                <a:spcPct val="80000"/>
              </a:lnSpc>
              <a:buNone/>
            </a:pPr>
            <a:endParaRPr lang="en-GB" altLang="en-US" dirty="0"/>
          </a:p>
          <a:p>
            <a:pPr>
              <a:lnSpc>
                <a:spcPct val="80000"/>
              </a:lnSpc>
              <a:buNone/>
            </a:pPr>
            <a:r>
              <a:rPr lang="en-GB" altLang="en-US" dirty="0"/>
              <a:t>    Tel: 0300 200 7820</a:t>
            </a:r>
          </a:p>
          <a:p>
            <a:pPr>
              <a:lnSpc>
                <a:spcPct val="80000"/>
              </a:lnSpc>
              <a:buNone/>
            </a:pPr>
            <a:endParaRPr lang="en-GB" altLang="en-US" dirty="0"/>
          </a:p>
          <a:p>
            <a:pPr>
              <a:lnSpc>
                <a:spcPct val="80000"/>
              </a:lnSpc>
            </a:pPr>
            <a:r>
              <a:rPr lang="en-GB" altLang="en-US" dirty="0"/>
              <a:t>Website: www.nidirect.gov.uk/careers</a:t>
            </a:r>
          </a:p>
          <a:p>
            <a:pPr>
              <a:lnSpc>
                <a:spcPct val="80000"/>
              </a:lnSpc>
            </a:pPr>
            <a:endParaRPr lang="en-GB" altLang="en-US" dirty="0"/>
          </a:p>
          <a:p>
            <a:pPr>
              <a:lnSpc>
                <a:spcPct val="80000"/>
              </a:lnSpc>
              <a:buNone/>
            </a:pPr>
            <a:endParaRPr lang="en-GB" altLang="en-US" dirty="0"/>
          </a:p>
          <a:p>
            <a:endParaRPr lang="en-GB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572000" y="1401867"/>
            <a:ext cx="6012612" cy="3024188"/>
            <a:chOff x="907" y="2614"/>
            <a:chExt cx="4717" cy="1905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4037" y="3203"/>
              <a:ext cx="158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000"/>
                <a:t>	</a:t>
              </a:r>
              <a:endParaRPr lang="en-GB" altLang="en-US"/>
            </a:p>
          </p:txBody>
        </p:sp>
        <p:pic>
          <p:nvPicPr>
            <p:cNvPr id="6" name="Picture 8" descr="1207719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26" t="36330" r="11868" b="16692"/>
            <a:stretch>
              <a:fillRect/>
            </a:stretch>
          </p:blipFill>
          <p:spPr bwMode="auto">
            <a:xfrm>
              <a:off x="907" y="2614"/>
              <a:ext cx="3016" cy="1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2490" y="-251"/>
            <a:ext cx="5731510" cy="81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595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owerpoint Slides Economy Small logos cop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258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25745" y="1294764"/>
            <a:ext cx="1162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800" b="1" dirty="0" smtClean="0">
                <a:latin typeface="Arial Black" panose="020B0A04020102020204" pitchFamily="34" charset="0"/>
              </a:rPr>
              <a:t>Aims</a:t>
            </a:r>
            <a:endParaRPr lang="en-GB" sz="2800" dirty="0"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66158" y="2385638"/>
            <a:ext cx="58918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80000"/>
              </a:lnSpc>
            </a:pPr>
            <a:r>
              <a:rPr lang="en-GB" altLang="en-US" sz="2000" dirty="0">
                <a:latin typeface="Arial Black" panose="020B0A04020102020204" pitchFamily="34" charset="0"/>
              </a:rPr>
              <a:t>Introduce the Careers Service </a:t>
            </a:r>
          </a:p>
          <a:p>
            <a:pPr>
              <a:lnSpc>
                <a:spcPct val="180000"/>
              </a:lnSpc>
            </a:pPr>
            <a:r>
              <a:rPr lang="en-GB" altLang="en-US" sz="2000" dirty="0">
                <a:latin typeface="Arial Black" panose="020B0A04020102020204" pitchFamily="34" charset="0"/>
              </a:rPr>
              <a:t>Choices after </a:t>
            </a:r>
            <a:r>
              <a:rPr lang="en-GB" altLang="en-US" sz="2000" dirty="0" smtClean="0">
                <a:latin typeface="Arial Black" panose="020B0A04020102020204" pitchFamily="34" charset="0"/>
              </a:rPr>
              <a:t>year 14</a:t>
            </a:r>
            <a:endParaRPr lang="en-GB" altLang="en-US" sz="2000" dirty="0">
              <a:latin typeface="Arial Black" panose="020B0A04020102020204" pitchFamily="34" charset="0"/>
            </a:endParaRPr>
          </a:p>
          <a:p>
            <a:pPr>
              <a:lnSpc>
                <a:spcPct val="180000"/>
              </a:lnSpc>
            </a:pPr>
            <a:r>
              <a:rPr lang="en-GB" altLang="en-US" sz="2000" dirty="0">
                <a:latin typeface="Arial Black" panose="020B0A04020102020204" pitchFamily="34" charset="0"/>
              </a:rPr>
              <a:t>What to consider when making choices  </a:t>
            </a:r>
          </a:p>
          <a:p>
            <a:pPr>
              <a:lnSpc>
                <a:spcPct val="180000"/>
              </a:lnSpc>
            </a:pPr>
            <a:r>
              <a:rPr lang="en-GB" altLang="en-US" sz="2000" dirty="0">
                <a:latin typeface="Arial Black" panose="020B0A04020102020204" pitchFamily="34" charset="0"/>
              </a:rPr>
              <a:t>Get you thinking! </a:t>
            </a:r>
          </a:p>
        </p:txBody>
      </p:sp>
    </p:spTree>
    <p:extLst>
      <p:ext uri="{BB962C8B-B14F-4D97-AF65-F5344CB8AC3E}">
        <p14:creationId xmlns:p14="http://schemas.microsoft.com/office/powerpoint/2010/main" val="303290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22166" cy="1143000"/>
          </a:xfrm>
        </p:spPr>
        <p:txBody>
          <a:bodyPr/>
          <a:lstStyle/>
          <a:p>
            <a:r>
              <a:rPr lang="en-GB" altLang="en-US" dirty="0"/>
              <a:t>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Think about everything that is open to you</a:t>
            </a:r>
          </a:p>
          <a:p>
            <a:r>
              <a:rPr lang="en-GB" altLang="en-US" dirty="0"/>
              <a:t>Be open minded</a:t>
            </a:r>
          </a:p>
          <a:p>
            <a:r>
              <a:rPr lang="en-GB" altLang="en-US" dirty="0"/>
              <a:t>Apply for a range of courses</a:t>
            </a:r>
          </a:p>
          <a:p>
            <a:r>
              <a:rPr lang="en-GB" altLang="en-US" dirty="0"/>
              <a:t>Think about back-up plans</a:t>
            </a:r>
          </a:p>
          <a:p>
            <a:r>
              <a:rPr lang="en-GB" altLang="en-US" dirty="0"/>
              <a:t>Employment prospects for the future (experiences and skills)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8264" y="-251"/>
            <a:ext cx="4485736" cy="81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4572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point Slide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4594" cy="6858000"/>
          </a:xfrm>
          <a:prstGeom prst="rect">
            <a:avLst/>
          </a:prstGeom>
        </p:spPr>
      </p:pic>
      <p:pic>
        <p:nvPicPr>
          <p:cNvPr id="3" name="Picture 2" descr="Powerpoint slides revised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25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44128" y="189813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altLang="en-US" sz="2400" b="1" dirty="0">
                <a:latin typeface="Arial Black" panose="020B0A04020102020204" pitchFamily="34" charset="0"/>
              </a:rPr>
              <a:t>Role of the </a:t>
            </a:r>
            <a:br>
              <a:rPr lang="en-GB" altLang="en-US" sz="2400" b="1" dirty="0">
                <a:latin typeface="Arial Black" panose="020B0A04020102020204" pitchFamily="34" charset="0"/>
              </a:rPr>
            </a:br>
            <a:r>
              <a:rPr lang="en-GB" altLang="en-US" sz="2400" b="1" dirty="0">
                <a:latin typeface="Arial Black" panose="020B0A04020102020204" pitchFamily="34" charset="0"/>
              </a:rPr>
              <a:t>	Careers Adviser</a:t>
            </a:r>
          </a:p>
        </p:txBody>
      </p:sp>
      <p:sp>
        <p:nvSpPr>
          <p:cNvPr id="6" name="Rectangle 5"/>
          <p:cNvSpPr/>
          <p:nvPr/>
        </p:nvSpPr>
        <p:spPr>
          <a:xfrm>
            <a:off x="293298" y="2992261"/>
            <a:ext cx="7953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altLang="en-US" dirty="0">
                <a:latin typeface="Arial Black" panose="020B0A04020102020204" pitchFamily="34" charset="0"/>
              </a:rPr>
              <a:t>We provide information, advice and guidance to help individuals make informed decisions about their future options regarding:-</a:t>
            </a:r>
          </a:p>
          <a:p>
            <a:pPr>
              <a:lnSpc>
                <a:spcPct val="90000"/>
              </a:lnSpc>
            </a:pPr>
            <a:endParaRPr lang="en-GB" altLang="en-US" dirty="0">
              <a:latin typeface="Arial Black" panose="020B0A040201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GB" altLang="en-US" dirty="0">
                <a:latin typeface="Arial Black" panose="020B0A04020102020204" pitchFamily="34" charset="0"/>
              </a:rPr>
              <a:t>Education</a:t>
            </a:r>
          </a:p>
          <a:p>
            <a:pPr lvl="1">
              <a:lnSpc>
                <a:spcPct val="110000"/>
              </a:lnSpc>
            </a:pPr>
            <a:r>
              <a:rPr lang="en-GB" altLang="en-US" dirty="0">
                <a:latin typeface="Arial Black" panose="020B0A04020102020204" pitchFamily="34" charset="0"/>
              </a:rPr>
              <a:t>Training</a:t>
            </a:r>
          </a:p>
          <a:p>
            <a:pPr lvl="1">
              <a:lnSpc>
                <a:spcPct val="110000"/>
              </a:lnSpc>
            </a:pPr>
            <a:r>
              <a:rPr lang="en-GB" altLang="en-US" dirty="0">
                <a:latin typeface="Arial Black" panose="020B0A04020102020204" pitchFamily="34" charset="0"/>
              </a:rPr>
              <a:t>Employment</a:t>
            </a:r>
          </a:p>
          <a:p>
            <a:pPr lvl="1">
              <a:lnSpc>
                <a:spcPct val="140000"/>
              </a:lnSpc>
            </a:pPr>
            <a:endParaRPr lang="en-GB" altLang="en-US" dirty="0"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dirty="0">
                <a:latin typeface="Arial Black" panose="020B0A04020102020204" pitchFamily="34" charset="0"/>
              </a:rPr>
              <a:t>We deliver an impartial careers information, advice and guidance programme to complement the careers education programme in school</a:t>
            </a:r>
          </a:p>
        </p:txBody>
      </p:sp>
    </p:spTree>
    <p:extLst>
      <p:ext uri="{BB962C8B-B14F-4D97-AF65-F5344CB8AC3E}">
        <p14:creationId xmlns:p14="http://schemas.microsoft.com/office/powerpoint/2010/main" val="32792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point Slide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94" y="0"/>
            <a:ext cx="9164594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37180" y="2412189"/>
            <a:ext cx="4572000" cy="28050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90000"/>
              </a:lnSpc>
            </a:pPr>
            <a:r>
              <a:rPr lang="en-GB" altLang="en-US" sz="2400" dirty="0"/>
              <a:t>Higher Education</a:t>
            </a:r>
          </a:p>
          <a:p>
            <a:pPr>
              <a:lnSpc>
                <a:spcPct val="190000"/>
              </a:lnSpc>
            </a:pPr>
            <a:r>
              <a:rPr lang="en-GB" altLang="en-US" sz="2400" dirty="0"/>
              <a:t>Apprenticeships</a:t>
            </a:r>
          </a:p>
          <a:p>
            <a:pPr>
              <a:lnSpc>
                <a:spcPct val="190000"/>
              </a:lnSpc>
            </a:pPr>
            <a:r>
              <a:rPr lang="en-GB" altLang="en-US" sz="2400" dirty="0"/>
              <a:t>Employment</a:t>
            </a:r>
          </a:p>
          <a:p>
            <a:pPr>
              <a:lnSpc>
                <a:spcPct val="190000"/>
              </a:lnSpc>
            </a:pPr>
            <a:r>
              <a:rPr lang="en-GB" altLang="en-US" sz="2400" dirty="0"/>
              <a:t>Employment &amp; Part–time study 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1173994"/>
            <a:ext cx="1699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800" b="1" dirty="0">
                <a:latin typeface="Arial Black" panose="020B0A04020102020204" pitchFamily="34" charset="0"/>
              </a:rPr>
              <a:t>Options</a:t>
            </a:r>
          </a:p>
        </p:txBody>
      </p:sp>
      <p:pic>
        <p:nvPicPr>
          <p:cNvPr id="9" name="Picture 4" descr="j04061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906713"/>
            <a:ext cx="3311525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2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85988"/>
            <a:ext cx="7931150" cy="725488"/>
          </a:xfrm>
        </p:spPr>
        <p:txBody>
          <a:bodyPr>
            <a:normAutofit fontScale="90000"/>
          </a:bodyPr>
          <a:lstStyle/>
          <a:p>
            <a:r>
              <a:rPr lang="en-GB" altLang="en-US" b="1" dirty="0"/>
              <a:t>What to Study</a:t>
            </a:r>
            <a:br>
              <a:rPr lang="en-GB" altLang="en-US" b="1" dirty="0"/>
            </a:br>
            <a:endParaRPr lang="en-GB" dirty="0" smtClean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1476"/>
            <a:ext cx="8435975" cy="49020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dirty="0"/>
              <a:t>A vocational course?  This will lead to a recognised career or occupational area.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1000" dirty="0"/>
          </a:p>
          <a:p>
            <a:pPr>
              <a:lnSpc>
                <a:spcPct val="90000"/>
              </a:lnSpc>
            </a:pPr>
            <a:r>
              <a:rPr lang="en-GB" altLang="en-US" sz="2400" dirty="0"/>
              <a:t>Non-vocational course? To pursue an academic interest such as History or English.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1000" dirty="0"/>
          </a:p>
          <a:p>
            <a:pPr>
              <a:lnSpc>
                <a:spcPct val="90000"/>
              </a:lnSpc>
            </a:pPr>
            <a:r>
              <a:rPr lang="en-GB" altLang="en-US" sz="2400" dirty="0"/>
              <a:t>All courses will develop transferable skills such as analytical research, creative problem-solving, teamwork and presentation of ideas.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1000" dirty="0"/>
          </a:p>
          <a:p>
            <a:pPr>
              <a:lnSpc>
                <a:spcPct val="90000"/>
              </a:lnSpc>
            </a:pPr>
            <a:r>
              <a:rPr lang="en-GB" altLang="en-US" sz="2400" dirty="0"/>
              <a:t>Look at how courses are structured 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/>
              <a:t>Is there an industrial placement? 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/>
              <a:t>The opportunity for study abroad?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/>
              <a:t>Length of course?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000" dirty="0" smtClean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2490" y="-251"/>
            <a:ext cx="5731510" cy="81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6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6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6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6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6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6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204" y="1119188"/>
            <a:ext cx="4482321" cy="725487"/>
          </a:xfrm>
        </p:spPr>
        <p:txBody>
          <a:bodyPr>
            <a:normAutofit fontScale="90000"/>
          </a:bodyPr>
          <a:lstStyle/>
          <a:p>
            <a:r>
              <a:rPr lang="en-GB" altLang="en-US" b="1" dirty="0"/>
              <a:t>Higher Education</a:t>
            </a:r>
            <a:br>
              <a:rPr lang="en-GB" altLang="en-US" b="1" dirty="0"/>
            </a:br>
            <a:endParaRPr lang="en-GB" dirty="0" smtClean="0"/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7588"/>
            <a:ext cx="8229600" cy="333683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GB" altLang="en-US" u="sng" dirty="0"/>
              <a:t>University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Degrees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A minimum of 3 years</a:t>
            </a:r>
          </a:p>
          <a:p>
            <a:pPr>
              <a:lnSpc>
                <a:spcPct val="90000"/>
              </a:lnSpc>
            </a:pPr>
            <a:endParaRPr lang="en-GB" altLang="en-US" dirty="0"/>
          </a:p>
          <a:p>
            <a:pPr>
              <a:lnSpc>
                <a:spcPct val="90000"/>
              </a:lnSpc>
            </a:pPr>
            <a:r>
              <a:rPr lang="en-GB" altLang="en-US" u="sng" dirty="0"/>
              <a:t>Colleges of Further and Higher Education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HND’s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Foundation Degrees 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Higher Level Apprenticeships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a minimum of 2 years</a:t>
            </a:r>
          </a:p>
          <a:p>
            <a:pPr marL="0" indent="0" eaLnBrk="1" hangingPunct="1">
              <a:buNone/>
            </a:pPr>
            <a:endParaRPr lang="en-GB" dirty="0" smtClean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2490" y="-251"/>
            <a:ext cx="5731510" cy="81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2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3575" y="1052513"/>
            <a:ext cx="4260215" cy="725487"/>
          </a:xfrm>
        </p:spPr>
        <p:txBody>
          <a:bodyPr>
            <a:normAutofit fontScale="90000"/>
          </a:bodyPr>
          <a:lstStyle/>
          <a:p>
            <a:r>
              <a:rPr lang="en-GB" altLang="en-US" b="1" dirty="0"/>
              <a:t>	</a:t>
            </a:r>
            <a:endParaRPr lang="en-GB" dirty="0" smtClean="0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221615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altLang="en-US" sz="2400" dirty="0"/>
              <a:t>For the majority of university courses in the U.K apply through UCAS- </a:t>
            </a:r>
            <a:r>
              <a:rPr lang="en-GB" altLang="en-US" sz="2400" dirty="0">
                <a:hlinkClick r:id="rId2"/>
              </a:rPr>
              <a:t>www.ucas.co.uk</a:t>
            </a:r>
            <a:r>
              <a:rPr lang="en-GB" altLang="en-US" sz="2400" dirty="0"/>
              <a:t>. For Ireland: </a:t>
            </a:r>
            <a:r>
              <a:rPr lang="en-GB" altLang="en-US" sz="2400" dirty="0">
                <a:hlinkClick r:id="rId3"/>
              </a:rPr>
              <a:t>www.cao.ie</a:t>
            </a:r>
            <a:r>
              <a:rPr lang="en-GB" altLang="en-US" sz="2400" dirty="0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>
              <a:lnSpc>
                <a:spcPct val="80000"/>
              </a:lnSpc>
            </a:pPr>
            <a:r>
              <a:rPr lang="en-GB" altLang="en-US" sz="2400" dirty="0"/>
              <a:t>At the end of the application process a students will hold 2 offers, a CF (conditional firm) and CI (conditional insurance)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>
              <a:lnSpc>
                <a:spcPct val="80000"/>
              </a:lnSpc>
            </a:pPr>
            <a:r>
              <a:rPr lang="en-GB" altLang="en-US" sz="2400" dirty="0"/>
              <a:t>UCAS extra may be available to apply for additional courses (no offers or declined) and clearing is available for those who do not hold any offers.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400" dirty="0" smtClean="0"/>
          </a:p>
        </p:txBody>
      </p:sp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2490" y="0"/>
            <a:ext cx="5731510" cy="81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65826" y="1131669"/>
            <a:ext cx="57692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3200" b="1" dirty="0"/>
              <a:t>Thinking about </a:t>
            </a:r>
            <a:r>
              <a:rPr lang="en-GB" altLang="en-US" sz="3200" b="1" dirty="0" smtClean="0"/>
              <a:t>Higher </a:t>
            </a:r>
            <a:r>
              <a:rPr lang="en-GB" altLang="en-US" sz="3200" b="1" dirty="0"/>
              <a:t>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3849" y="1268413"/>
            <a:ext cx="5625501" cy="725487"/>
          </a:xfrm>
        </p:spPr>
        <p:txBody>
          <a:bodyPr>
            <a:noAutofit/>
          </a:bodyPr>
          <a:lstStyle/>
          <a:p>
            <a:r>
              <a:rPr lang="en-GB" altLang="en-US" sz="3200" b="1" dirty="0"/>
              <a:t>Foundation Degrees</a:t>
            </a:r>
            <a:br>
              <a:rPr lang="en-GB" altLang="en-US" sz="3200" b="1" dirty="0"/>
            </a:br>
            <a:endParaRPr lang="en-GB" sz="3200" dirty="0" smtClean="0"/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75824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en-GB" altLang="en-US" dirty="0"/>
              <a:t>Available through the Further &amp; Higher Education colleges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1600" dirty="0"/>
          </a:p>
          <a:p>
            <a:pPr>
              <a:lnSpc>
                <a:spcPct val="80000"/>
              </a:lnSpc>
            </a:pPr>
            <a:r>
              <a:rPr lang="en-GB" altLang="en-US" dirty="0"/>
              <a:t>Apply directly to college and /or UCAS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1600" dirty="0"/>
          </a:p>
          <a:p>
            <a:pPr>
              <a:lnSpc>
                <a:spcPct val="80000"/>
              </a:lnSpc>
            </a:pPr>
            <a:r>
              <a:rPr lang="en-GB" altLang="en-US" dirty="0"/>
              <a:t>Equips potential employees with work related skills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1600" dirty="0"/>
          </a:p>
          <a:p>
            <a:pPr>
              <a:lnSpc>
                <a:spcPct val="80000"/>
              </a:lnSpc>
            </a:pPr>
            <a:r>
              <a:rPr lang="en-GB" altLang="en-US" dirty="0"/>
              <a:t>Combines theory and practical experience, academic and work related learning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1600" dirty="0"/>
          </a:p>
          <a:p>
            <a:pPr>
              <a:lnSpc>
                <a:spcPct val="80000"/>
              </a:lnSpc>
            </a:pPr>
            <a:r>
              <a:rPr lang="en-GB" altLang="en-US" dirty="0"/>
              <a:t>Work placement a vital component of the course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1600" dirty="0"/>
          </a:p>
          <a:p>
            <a:pPr>
              <a:lnSpc>
                <a:spcPct val="80000"/>
              </a:lnSpc>
            </a:pPr>
            <a:r>
              <a:rPr lang="en-GB" altLang="en-US" dirty="0"/>
              <a:t>One level below and Honours Degree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1600" dirty="0"/>
          </a:p>
          <a:p>
            <a:pPr>
              <a:lnSpc>
                <a:spcPct val="80000"/>
              </a:lnSpc>
            </a:pPr>
            <a:r>
              <a:rPr lang="en-GB" altLang="en-US" dirty="0"/>
              <a:t>Foundation Degree entry requirement 120 – 140 UCAS points</a:t>
            </a:r>
          </a:p>
          <a:p>
            <a:pPr marL="0" indent="0" eaLnBrk="1" hangingPunct="1">
              <a:buNone/>
            </a:pPr>
            <a:endParaRPr lang="en-GB" dirty="0" smtClean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2490" y="0"/>
            <a:ext cx="5731510" cy="81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9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9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9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9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5826" y="1086928"/>
            <a:ext cx="5814204" cy="556894"/>
          </a:xfrm>
        </p:spPr>
        <p:txBody>
          <a:bodyPr>
            <a:normAutofit/>
          </a:bodyPr>
          <a:lstStyle/>
          <a:p>
            <a:r>
              <a:rPr lang="en-GB" altLang="en-US" sz="2800" b="1" dirty="0">
                <a:latin typeface="+mn-lt"/>
              </a:rPr>
              <a:t>Higher Level Apprenticeships</a:t>
            </a:r>
            <a:endParaRPr lang="en-GB" sz="2800" b="1" dirty="0" smtClean="0">
              <a:latin typeface="+mn-lt"/>
            </a:endParaRP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2066925"/>
            <a:ext cx="8229600" cy="5178425"/>
          </a:xfrm>
        </p:spPr>
        <p:txBody>
          <a:bodyPr>
            <a:normAutofit/>
          </a:bodyPr>
          <a:lstStyle/>
          <a:p>
            <a:r>
              <a:rPr lang="en-GB" altLang="en-US" sz="2400" dirty="0"/>
              <a:t>A Higher Level Apprenticeship is an apprenticeship with a targeted qualification between Level 4 (HNC equivalent) to Level 8 (PhD equivalent). A Higher Level Apprenticeship can help you develop professional and technical skills, as well as gaining recognised higher qualifications while in paid employment. </a:t>
            </a:r>
          </a:p>
          <a:p>
            <a:r>
              <a:rPr lang="en-GB" altLang="en-US" sz="2800" dirty="0"/>
              <a:t>Run through Universities or Regional College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/>
              <a:t>Examples of subjects:</a:t>
            </a:r>
          </a:p>
          <a:p>
            <a:r>
              <a:rPr lang="en-GB" altLang="en-US" sz="1600" dirty="0"/>
              <a:t>Business Technology</a:t>
            </a:r>
          </a:p>
          <a:p>
            <a:r>
              <a:rPr lang="en-GB" altLang="en-US" sz="1600" dirty="0"/>
              <a:t>Engineering</a:t>
            </a:r>
          </a:p>
          <a:p>
            <a:r>
              <a:rPr lang="en-GB" altLang="en-US" sz="1600" dirty="0"/>
              <a:t>Accountancy</a:t>
            </a:r>
          </a:p>
          <a:p>
            <a:r>
              <a:rPr lang="en-GB" altLang="en-US" sz="1600" dirty="0"/>
              <a:t>Digital Marketing</a:t>
            </a:r>
          </a:p>
          <a:p>
            <a:r>
              <a:rPr lang="en-GB" altLang="en-US" sz="1600" dirty="0"/>
              <a:t>Computing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400" dirty="0" smtClean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3505" y="108208"/>
            <a:ext cx="5731510" cy="81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0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0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664</Words>
  <Application>Microsoft Office PowerPoint</Application>
  <PresentationFormat>On-screen Show (4:3)</PresentationFormat>
  <Paragraphs>151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Wingdings</vt:lpstr>
      <vt:lpstr>Office Theme</vt:lpstr>
      <vt:lpstr>     </vt:lpstr>
      <vt:lpstr>PowerPoint Presentation</vt:lpstr>
      <vt:lpstr>PowerPoint Presentation</vt:lpstr>
      <vt:lpstr>PowerPoint Presentation</vt:lpstr>
      <vt:lpstr>What to Study </vt:lpstr>
      <vt:lpstr>Higher Education </vt:lpstr>
      <vt:lpstr> </vt:lpstr>
      <vt:lpstr>Foundation Degrees </vt:lpstr>
      <vt:lpstr>Higher Level Apprenticeships</vt:lpstr>
      <vt:lpstr>Higher National   Diplomas – HND’s </vt:lpstr>
      <vt:lpstr>Foundation Degrees   &amp; HND’s </vt:lpstr>
      <vt:lpstr>HNCs/Foundation Degrees (p/t)  Volunteering: www.volunteernow.co.uk  Open University www.open.ac.uk/ireland  Evening/part time courses at regional college  </vt:lpstr>
      <vt:lpstr>Questions to ask    yourself </vt:lpstr>
      <vt:lpstr>Employment </vt:lpstr>
      <vt:lpstr>Apprenticeships NI </vt:lpstr>
      <vt:lpstr>Employment &amp; Study?</vt:lpstr>
      <vt:lpstr>School Leaver programmes</vt:lpstr>
      <vt:lpstr>Research Choices Now! </vt:lpstr>
      <vt:lpstr>PowerPoint Presentation</vt:lpstr>
      <vt:lpstr>Options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McNally</dc:creator>
  <cp:lastModifiedBy>Paul McLennan</cp:lastModifiedBy>
  <cp:revision>31</cp:revision>
  <dcterms:created xsi:type="dcterms:W3CDTF">2013-05-21T12:22:42Z</dcterms:created>
  <dcterms:modified xsi:type="dcterms:W3CDTF">2020-09-17T14:25:46Z</dcterms:modified>
</cp:coreProperties>
</file>