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62" r:id="rId5"/>
    <p:sldId id="263" r:id="rId6"/>
    <p:sldId id="264" r:id="rId7"/>
    <p:sldId id="266" r:id="rId8"/>
    <p:sldId id="283" r:id="rId9"/>
    <p:sldId id="282" r:id="rId10"/>
    <p:sldId id="285" r:id="rId11"/>
    <p:sldId id="286" r:id="rId12"/>
    <p:sldId id="287" r:id="rId13"/>
    <p:sldId id="288" r:id="rId14"/>
    <p:sldId id="289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60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60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77CEA2B0-956A-4C81-A43B-B319CCEA92A4}" type="datetimeFigureOut">
              <a:rPr lang="en-GB" smtClean="0"/>
              <a:pPr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51905" cy="497603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321"/>
            <a:ext cx="2951905" cy="497603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8A349D98-CDD3-4B5F-8A13-A8E5978CD6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712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2" cy="49712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709432E7-4A8F-D445-A764-A14EA7C57E5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2" cy="497125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2" cy="497125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BF7AF8E9-4E11-924F-989B-F8909ED8E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8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Top 10 growth areas:</a:t>
            </a:r>
          </a:p>
          <a:p>
            <a:r>
              <a:rPr lang="en-GB" altLang="en-US" smtClean="0"/>
              <a:t>Professional, scientific &amp; technical</a:t>
            </a:r>
          </a:p>
          <a:p>
            <a:r>
              <a:rPr lang="en-GB" altLang="en-US" smtClean="0"/>
              <a:t>ICT</a:t>
            </a:r>
          </a:p>
          <a:p>
            <a:r>
              <a:rPr lang="en-GB" altLang="en-US" smtClean="0"/>
              <a:t>Admin &amp; Support Services</a:t>
            </a:r>
          </a:p>
          <a:p>
            <a:r>
              <a:rPr lang="en-GB" altLang="en-US" smtClean="0"/>
              <a:t>Health &amp; Social Work</a:t>
            </a:r>
          </a:p>
          <a:p>
            <a:r>
              <a:rPr lang="en-GB" altLang="en-US" smtClean="0"/>
              <a:t>Manufacturing</a:t>
            </a:r>
          </a:p>
          <a:p>
            <a:r>
              <a:rPr lang="en-GB" altLang="en-US" smtClean="0"/>
              <a:t>Construction</a:t>
            </a:r>
          </a:p>
          <a:p>
            <a:r>
              <a:rPr lang="en-GB" altLang="en-US" smtClean="0"/>
              <a:t>Restaurants &amp; hotels</a:t>
            </a:r>
          </a:p>
          <a:p>
            <a:r>
              <a:rPr lang="en-GB" altLang="en-US" smtClean="0"/>
              <a:t>Arts &amp; Entertainment</a:t>
            </a:r>
          </a:p>
          <a:p>
            <a:r>
              <a:rPr lang="en-GB" altLang="en-US" smtClean="0"/>
              <a:t>Finance &amp; Insurance</a:t>
            </a:r>
          </a:p>
          <a:p>
            <a:r>
              <a:rPr lang="en-GB" altLang="en-US" smtClean="0"/>
              <a:t>Transport &amp; Storage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139" indent="-2862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829" indent="-2289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760" indent="-2289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692" indent="-2289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623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55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4486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418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CA651-C3CC-483E-AFAD-FEE19D13E377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4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Source – Skills in Demand Booklet produced by Department for the Economy and Ulster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F8E9-4E11-924F-989B-F8909ED8E7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F8E9-4E11-924F-989B-F8909ED8E7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0E92-8125-4910-AC2D-3A93620F17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4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BFEF-47D6-034B-9E38-3FFF161C792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lster.ac.uk/" TargetMode="External"/><Relationship Id="rId3" Type="http://schemas.openxmlformats.org/officeDocument/2006/relationships/hyperlink" Target="http://www.nidirect.gov.uk/careers" TargetMode="External"/><Relationship Id="rId7" Type="http://schemas.openxmlformats.org/officeDocument/2006/relationships/hyperlink" Target="http://www.qub.ac.uk/Discover/Visit-U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pects.ac.uk/" TargetMode="External"/><Relationship Id="rId5" Type="http://schemas.openxmlformats.org/officeDocument/2006/relationships/hyperlink" Target="http://www.totalprofessions.com/" TargetMode="External"/><Relationship Id="rId4" Type="http://schemas.openxmlformats.org/officeDocument/2006/relationships/hyperlink" Target="http://www.nidirect.gov.uk/campaigns/career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direct.gov.uk/skill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onomy-ni.gov.uk/publications/ni-skills-baromete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y-ni.gov.uk/publications/ni-skills-baromet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1640999"/>
            <a:ext cx="8229600" cy="1493202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Introduction to the Careers Service</a:t>
            </a:r>
            <a:br>
              <a:rPr lang="en-GB" sz="3600" dirty="0" smtClean="0"/>
            </a:br>
            <a:r>
              <a:rPr lang="en-GB" sz="3600" dirty="0" smtClean="0"/>
              <a:t>PAUL MCLENNAN</a:t>
            </a:r>
            <a:br>
              <a:rPr lang="en-GB" sz="3600" dirty="0" smtClean="0"/>
            </a:br>
            <a:r>
              <a:rPr lang="en-GB" sz="3600" dirty="0" smtClean="0"/>
              <a:t>Careers Adviser</a:t>
            </a:r>
            <a:endParaRPr lang="en-GB" sz="3600" dirty="0"/>
          </a:p>
        </p:txBody>
      </p:sp>
      <p:pic>
        <p:nvPicPr>
          <p:cNvPr id="5" name="Content Placeholder 4" descr="BD06663_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07765" y="3719906"/>
            <a:ext cx="1928470" cy="167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476" y="857251"/>
            <a:ext cx="383424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648" y="857250"/>
            <a:ext cx="37407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533" y="857250"/>
            <a:ext cx="37329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648" y="857250"/>
            <a:ext cx="3678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096" y="857250"/>
            <a:ext cx="33978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Slides Economy Small logos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453" y="1371600"/>
            <a:ext cx="9240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838200" y="2828836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74453" y="1444200"/>
            <a:ext cx="9767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kern="0" dirty="0" smtClean="0">
                <a:latin typeface="Arial"/>
                <a:ea typeface="+mj-ea"/>
                <a:cs typeface="+mj-cs"/>
              </a:rPr>
              <a:t>Top 10 Growth Sectors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4404" y="2139241"/>
            <a:ext cx="830014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Professional, Scientific &amp; Technical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ICT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Admin &amp; Support Services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Health &amp; Social Work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Manufacturing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Construction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Restaurants &amp; hotels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Arts &amp; Entertainment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Finance &amp; Insurance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68AE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 kern="0" dirty="0" smtClean="0">
                <a:latin typeface="Arial"/>
              </a:rPr>
              <a:t>Transport &amp; Storage</a:t>
            </a:r>
          </a:p>
        </p:txBody>
      </p:sp>
    </p:spTree>
    <p:extLst>
      <p:ext uri="{BB962C8B-B14F-4D97-AF65-F5344CB8AC3E}">
        <p14:creationId xmlns:p14="http://schemas.microsoft.com/office/powerpoint/2010/main" val="3887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195"/>
            <a:ext cx="9144000" cy="73289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1640999"/>
            <a:ext cx="8229600" cy="1493202"/>
          </a:xfrm>
        </p:spPr>
        <p:txBody>
          <a:bodyPr>
            <a:normAutofit/>
          </a:bodyPr>
          <a:lstStyle/>
          <a:p>
            <a:pPr algn="l"/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67328"/>
            <a:ext cx="8229600" cy="245883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285" y="0"/>
            <a:ext cx="85311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195"/>
            <a:ext cx="9144000" cy="73289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1640999"/>
            <a:ext cx="8229600" cy="1493202"/>
          </a:xfrm>
        </p:spPr>
        <p:txBody>
          <a:bodyPr>
            <a:normAutofit/>
          </a:bodyPr>
          <a:lstStyle/>
          <a:p>
            <a:pPr algn="l"/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67328"/>
            <a:ext cx="8229600" cy="245883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826" y="-1"/>
            <a:ext cx="8618706" cy="69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195"/>
            <a:ext cx="9144000" cy="73289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1640999"/>
            <a:ext cx="8229600" cy="1493202"/>
          </a:xfrm>
        </p:spPr>
        <p:txBody>
          <a:bodyPr>
            <a:normAutofit/>
          </a:bodyPr>
          <a:lstStyle/>
          <a:p>
            <a:pPr algn="l"/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67328"/>
            <a:ext cx="8229600" cy="245883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4552"/>
            <a:ext cx="8531157" cy="627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195"/>
            <a:ext cx="9144000" cy="73289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1640999"/>
            <a:ext cx="8229600" cy="1493202"/>
          </a:xfrm>
        </p:spPr>
        <p:txBody>
          <a:bodyPr>
            <a:normAutofit/>
          </a:bodyPr>
          <a:lstStyle/>
          <a:p>
            <a:pPr algn="l"/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67328"/>
            <a:ext cx="8229600" cy="245883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6460"/>
            <a:ext cx="8531157" cy="599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1640999"/>
            <a:ext cx="8229600" cy="85901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>AIMS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94562"/>
            <a:ext cx="8229600" cy="3431601"/>
          </a:xfrm>
        </p:spPr>
        <p:txBody>
          <a:bodyPr/>
          <a:lstStyle/>
          <a:p>
            <a:pPr lvl="0"/>
            <a:r>
              <a:rPr lang="en-GB" b="1" dirty="0" smtClean="0"/>
              <a:t>Introduce the Careers Service </a:t>
            </a:r>
            <a:endParaRPr lang="en-GB" dirty="0" smtClean="0"/>
          </a:p>
          <a:p>
            <a:pPr lvl="0"/>
            <a:r>
              <a:rPr lang="en-GB" b="1" dirty="0" smtClean="0"/>
              <a:t>To explain the role of the Careers Adviser</a:t>
            </a:r>
            <a:endParaRPr lang="en-GB" dirty="0" smtClean="0"/>
          </a:p>
          <a:p>
            <a:pPr lvl="0"/>
            <a:r>
              <a:rPr lang="en-GB" b="1" dirty="0" smtClean="0"/>
              <a:t>What to expect in Year 12 	  </a:t>
            </a:r>
            <a:endParaRPr lang="en-GB" dirty="0" smtClean="0"/>
          </a:p>
          <a:p>
            <a:pPr lvl="0"/>
            <a:r>
              <a:rPr lang="en-GB" b="1" dirty="0" smtClean="0"/>
              <a:t>Get you thinking!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211" y="4063965"/>
            <a:ext cx="2305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195"/>
            <a:ext cx="9144000" cy="73289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1640999"/>
            <a:ext cx="8229600" cy="1493202"/>
          </a:xfrm>
        </p:spPr>
        <p:txBody>
          <a:bodyPr>
            <a:normAutofit/>
          </a:bodyPr>
          <a:lstStyle/>
          <a:p>
            <a:pPr algn="l"/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67328"/>
            <a:ext cx="8229600" cy="245883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4281"/>
            <a:ext cx="8531157" cy="633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195"/>
            <a:ext cx="9144000" cy="73289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1640999"/>
            <a:ext cx="8229600" cy="1493202"/>
          </a:xfrm>
        </p:spPr>
        <p:txBody>
          <a:bodyPr>
            <a:normAutofit/>
          </a:bodyPr>
          <a:lstStyle/>
          <a:p>
            <a:pPr algn="l"/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67328"/>
            <a:ext cx="8229600" cy="245883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013" y="194553"/>
            <a:ext cx="8501974" cy="638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87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223736"/>
            <a:ext cx="8229600" cy="1449421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Need more information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5532"/>
            <a:ext cx="8229600" cy="41806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b="1" dirty="0" smtClean="0"/>
              <a:t>Use your careers library in school</a:t>
            </a:r>
          </a:p>
          <a:p>
            <a:pPr>
              <a:lnSpc>
                <a:spcPct val="90000"/>
              </a:lnSpc>
              <a:buNone/>
            </a:pP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b="1" dirty="0" smtClean="0"/>
              <a:t>Speak to family and friends</a:t>
            </a:r>
          </a:p>
          <a:p>
            <a:pPr>
              <a:lnSpc>
                <a:spcPct val="90000"/>
              </a:lnSpc>
              <a:buNone/>
            </a:pP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b="1" dirty="0" smtClean="0"/>
              <a:t>Speak to your Careers Adviser and Careers Teacher</a:t>
            </a:r>
          </a:p>
          <a:p>
            <a:pPr>
              <a:lnSpc>
                <a:spcPct val="90000"/>
              </a:lnSpc>
              <a:buNone/>
            </a:pP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b="1" dirty="0" smtClean="0"/>
              <a:t>Do research on the internet:</a:t>
            </a:r>
          </a:p>
          <a:p>
            <a:pPr>
              <a:lnSpc>
                <a:spcPct val="90000"/>
              </a:lnSpc>
              <a:buNone/>
            </a:pP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b="1" dirty="0" smtClean="0"/>
              <a:t>Attend Virtual open days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87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223736"/>
            <a:ext cx="8229600" cy="1449421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LINKS</a:t>
            </a:r>
            <a:br>
              <a:rPr lang="en-GB" sz="3200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5532"/>
            <a:ext cx="8229600" cy="4180631"/>
          </a:xfrm>
        </p:spPr>
        <p:txBody>
          <a:bodyPr>
            <a:normAutofit lnSpcReduction="10000"/>
          </a:bodyPr>
          <a:lstStyle/>
          <a:p>
            <a:r>
              <a:rPr lang="en-GB" i="1" u="sng" dirty="0" smtClean="0">
                <a:hlinkClick r:id="rId3"/>
              </a:rPr>
              <a:t>More information about professional careers and training can be found on the following websites</a:t>
            </a:r>
            <a:endParaRPr lang="en-GB" dirty="0" smtClean="0"/>
          </a:p>
          <a:p>
            <a:pPr lvl="0"/>
            <a:r>
              <a:rPr lang="en-GB" u="sng" dirty="0" smtClean="0">
                <a:hlinkClick r:id="rId4"/>
              </a:rPr>
              <a:t>www.nidirect.gov.uk/campaigns/careers</a:t>
            </a:r>
            <a:r>
              <a:rPr lang="en-GB" dirty="0" smtClean="0"/>
              <a:t> </a:t>
            </a:r>
          </a:p>
          <a:p>
            <a:pPr lvl="0"/>
            <a:r>
              <a:rPr lang="en-GB" u="sng" dirty="0" smtClean="0">
                <a:hlinkClick r:id="rId5"/>
              </a:rPr>
              <a:t>www.totalprofessions.com</a:t>
            </a:r>
            <a:r>
              <a:rPr lang="en-GB" dirty="0" smtClean="0"/>
              <a:t> </a:t>
            </a:r>
          </a:p>
          <a:p>
            <a:pPr lvl="0"/>
            <a:r>
              <a:rPr lang="en-GB" u="sng" dirty="0" smtClean="0">
                <a:hlinkClick r:id="rId6"/>
              </a:rPr>
              <a:t>www.prospects.ac.uk</a:t>
            </a:r>
            <a:r>
              <a:rPr lang="en-GB" dirty="0" smtClean="0"/>
              <a:t> </a:t>
            </a:r>
          </a:p>
          <a:p>
            <a:r>
              <a:rPr lang="en-GB" u="sng" dirty="0" smtClean="0">
                <a:hlinkClick r:id="rId7"/>
              </a:rPr>
              <a:t>www.qub.ac.uk/Discover/Visit-Us</a:t>
            </a:r>
            <a:endParaRPr lang="en-GB" u="sng" dirty="0" smtClean="0"/>
          </a:p>
          <a:p>
            <a:r>
              <a:rPr lang="en-GB" u="sng" dirty="0" smtClean="0">
                <a:hlinkClick r:id="rId8"/>
              </a:rPr>
              <a:t>www.ulster.ac.uk</a:t>
            </a:r>
            <a:endParaRPr lang="en-GB" dirty="0" smtClean="0"/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195"/>
            <a:ext cx="9144000" cy="73289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223736"/>
            <a:ext cx="8229600" cy="1449421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LINKS</a:t>
            </a:r>
            <a:br>
              <a:rPr lang="en-GB" sz="3200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5532"/>
            <a:ext cx="8229600" cy="41806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en-GB" b="1" dirty="0" smtClean="0"/>
          </a:p>
          <a:p>
            <a:pPr lvl="0"/>
            <a:r>
              <a:rPr lang="en-GB" dirty="0" smtClean="0"/>
              <a:t>If you have some career ideas already, you should check entry requirements in related degree subjects on the </a:t>
            </a:r>
            <a:r>
              <a:rPr lang="en-GB" b="1" i="1" u="sng" dirty="0" smtClean="0"/>
              <a:t>UCAS Website </a:t>
            </a:r>
            <a:r>
              <a:rPr lang="en-GB" dirty="0" smtClean="0"/>
              <a:t>in the </a:t>
            </a:r>
            <a:r>
              <a:rPr lang="en-GB" b="1" i="1" u="sng" dirty="0" smtClean="0"/>
              <a:t>Course Search Section</a:t>
            </a:r>
            <a:r>
              <a:rPr lang="en-GB" dirty="0" smtClean="0"/>
              <a:t>.  See also the </a:t>
            </a:r>
            <a:r>
              <a:rPr lang="en-GB" b="1" i="1" u="sng" dirty="0" smtClean="0"/>
              <a:t>Best</a:t>
            </a:r>
            <a:r>
              <a:rPr lang="en-GB" dirty="0" smtClean="0"/>
              <a:t> </a:t>
            </a:r>
            <a:r>
              <a:rPr lang="en-GB" b="1" i="1" u="sng" dirty="0" smtClean="0"/>
              <a:t>Course 4 Me website </a:t>
            </a:r>
            <a:r>
              <a:rPr lang="en-GB" dirty="0" smtClean="0"/>
              <a:t>for advice on careers and university courses.</a:t>
            </a:r>
          </a:p>
          <a:p>
            <a:pPr lvl="0"/>
            <a:r>
              <a:rPr lang="en-GB" u="sng" dirty="0" smtClean="0">
                <a:hlinkClick r:id="rId3"/>
              </a:rPr>
              <a:t>www.nidirect.gov.uk/skills</a:t>
            </a:r>
            <a:r>
              <a:rPr lang="en-GB" dirty="0" smtClean="0"/>
              <a:t> </a:t>
            </a:r>
          </a:p>
          <a:p>
            <a:pPr lvl="0"/>
            <a:r>
              <a:rPr lang="en-GB" b="1" u="sng" dirty="0" smtClean="0">
                <a:hlinkClick r:id="rId4"/>
              </a:rPr>
              <a:t>Northern Ireland Skills Barometer - “Skills in Demand ...</a:t>
            </a:r>
            <a:r>
              <a:rPr lang="en-GB" b="1" dirty="0" smtClean="0"/>
              <a:t> </a:t>
            </a:r>
            <a:endParaRPr lang="en-GB" dirty="0" smtClean="0"/>
          </a:p>
          <a:p>
            <a:r>
              <a:rPr lang="en-GB" u="sng" dirty="0" smtClean="0">
                <a:hlinkClick r:id="rId4"/>
              </a:rPr>
              <a:t>https://www.economy-ni.gov.uk/publications/ni-skills-barometer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87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223736"/>
            <a:ext cx="8229600" cy="1449421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 smtClean="0"/>
              <a:t>NEXT STEPS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5532"/>
            <a:ext cx="8229600" cy="41806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b="1" dirty="0" smtClean="0"/>
          </a:p>
          <a:p>
            <a:endParaRPr lang="en-GB" dirty="0"/>
          </a:p>
        </p:txBody>
      </p:sp>
      <p:pic>
        <p:nvPicPr>
          <p:cNvPr id="5" name="Picture 4" descr="Light%2520Bul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2796" y="2761405"/>
            <a:ext cx="2303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2 6"/>
          <p:cNvSpPr/>
          <p:nvPr/>
        </p:nvSpPr>
        <p:spPr>
          <a:xfrm>
            <a:off x="457200" y="1789890"/>
            <a:ext cx="2515595" cy="230545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Get your </a:t>
            </a:r>
            <a:endParaRPr lang="en-GB" dirty="0" smtClean="0"/>
          </a:p>
          <a:p>
            <a:r>
              <a:rPr lang="en-GB" b="1" dirty="0" smtClean="0"/>
              <a:t>thinking </a:t>
            </a:r>
            <a:endParaRPr lang="en-GB" dirty="0" smtClean="0"/>
          </a:p>
          <a:p>
            <a:r>
              <a:rPr lang="en-GB" b="1" dirty="0" smtClean="0"/>
              <a:t>hats on</a:t>
            </a:r>
            <a:endParaRPr lang="en-GB" dirty="0"/>
          </a:p>
        </p:txBody>
      </p:sp>
      <p:sp>
        <p:nvSpPr>
          <p:cNvPr id="9" name="Explosion 2 8"/>
          <p:cNvSpPr/>
          <p:nvPr/>
        </p:nvSpPr>
        <p:spPr>
          <a:xfrm>
            <a:off x="612843" y="4319081"/>
            <a:ext cx="2509736" cy="159533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Research your </a:t>
            </a:r>
            <a:endParaRPr lang="en-GB" dirty="0" smtClean="0"/>
          </a:p>
          <a:p>
            <a:r>
              <a:rPr lang="en-GB" b="1" dirty="0" smtClean="0"/>
              <a:t>options</a:t>
            </a:r>
            <a:endParaRPr lang="en-GB" dirty="0"/>
          </a:p>
        </p:txBody>
      </p:sp>
      <p:sp>
        <p:nvSpPr>
          <p:cNvPr id="10" name="Explosion 2 9"/>
          <p:cNvSpPr/>
          <p:nvPr/>
        </p:nvSpPr>
        <p:spPr>
          <a:xfrm>
            <a:off x="6183549" y="2305455"/>
            <a:ext cx="2071991" cy="159533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Plan ahead</a:t>
            </a:r>
            <a:endParaRPr lang="en-GB" dirty="0"/>
          </a:p>
        </p:txBody>
      </p:sp>
      <p:sp>
        <p:nvSpPr>
          <p:cNvPr id="11" name="Explosion 2 10"/>
          <p:cNvSpPr/>
          <p:nvPr/>
        </p:nvSpPr>
        <p:spPr>
          <a:xfrm>
            <a:off x="5276259" y="4319081"/>
            <a:ext cx="2726363" cy="159533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Use the resources </a:t>
            </a:r>
            <a:endParaRPr lang="en-GB" dirty="0" smtClean="0"/>
          </a:p>
          <a:p>
            <a:r>
              <a:rPr lang="en-GB" b="1" dirty="0" smtClean="0"/>
              <a:t>available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87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57" y="223736"/>
            <a:ext cx="8229600" cy="1449421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800" b="1" dirty="0" smtClean="0"/>
              <a:t>QUESTIONS…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5532"/>
            <a:ext cx="8229600" cy="41806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b="1" dirty="0" smtClean="0"/>
          </a:p>
          <a:p>
            <a:endParaRPr lang="en-GB" dirty="0"/>
          </a:p>
        </p:txBody>
      </p:sp>
      <p:pic>
        <p:nvPicPr>
          <p:cNvPr id="5" name="Picture 4" descr="j0078711"/>
          <p:cNvPicPr/>
          <p:nvPr/>
        </p:nvPicPr>
        <p:blipFill>
          <a:blip r:embed="rId3">
            <a:lum bright="6000" contrast="-6000"/>
          </a:blip>
          <a:srcRect/>
          <a:stretch>
            <a:fillRect/>
          </a:stretch>
        </p:blipFill>
        <p:spPr bwMode="auto">
          <a:xfrm>
            <a:off x="3770312" y="1485900"/>
            <a:ext cx="1603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2298"/>
            <a:ext cx="8229600" cy="85901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THE  CAREERS SERVICE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0358"/>
            <a:ext cx="8229600" cy="3995806"/>
          </a:xfrm>
        </p:spPr>
        <p:txBody>
          <a:bodyPr/>
          <a:lstStyle/>
          <a:p>
            <a:pPr lvl="0"/>
            <a:r>
              <a:rPr lang="en-GB" dirty="0" smtClean="0"/>
              <a:t>Part of Department for The Economy (DFE)</a:t>
            </a:r>
          </a:p>
          <a:p>
            <a:pPr lvl="0"/>
            <a:r>
              <a:rPr lang="en-GB" dirty="0" smtClean="0"/>
              <a:t>Located throughout NI </a:t>
            </a:r>
          </a:p>
          <a:p>
            <a:pPr lvl="0"/>
            <a:r>
              <a:rPr lang="en-GB" dirty="0" smtClean="0"/>
              <a:t>Deliver careers information, advice and guidance </a:t>
            </a:r>
          </a:p>
          <a:p>
            <a:pPr lvl="0"/>
            <a:r>
              <a:rPr lang="en-GB" dirty="0" smtClean="0"/>
              <a:t>All age guidance service</a:t>
            </a:r>
          </a:p>
          <a:p>
            <a:endParaRPr lang="en-GB" dirty="0"/>
          </a:p>
        </p:txBody>
      </p:sp>
      <p:pic>
        <p:nvPicPr>
          <p:cNvPr id="9" name="Picture 4" descr="j0398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0108" y="4309151"/>
            <a:ext cx="194627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2298"/>
            <a:ext cx="8229600" cy="85901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800" b="1" dirty="0" smtClean="0"/>
              <a:t>ROLE OF THE </a:t>
            </a:r>
            <a:br>
              <a:rPr lang="en-GB" sz="2800" b="1" dirty="0" smtClean="0"/>
            </a:br>
            <a:r>
              <a:rPr lang="en-GB" sz="2800" b="1" dirty="0" smtClean="0"/>
              <a:t>CAREERS ADVISER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59540"/>
            <a:ext cx="8229600" cy="396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We provide information, advice and guidance to help individuals make informed decisions about their future options regarding:-</a:t>
            </a:r>
          </a:p>
          <a:p>
            <a:pPr lvl="1"/>
            <a:r>
              <a:rPr lang="en-GB" dirty="0" smtClean="0"/>
              <a:t>Education</a:t>
            </a:r>
          </a:p>
          <a:p>
            <a:pPr lvl="1"/>
            <a:r>
              <a:rPr lang="en-GB" dirty="0" smtClean="0"/>
              <a:t>Training</a:t>
            </a:r>
          </a:p>
          <a:p>
            <a:pPr lvl="1"/>
            <a:r>
              <a:rPr lang="en-GB" dirty="0" smtClean="0"/>
              <a:t>Employment</a:t>
            </a:r>
          </a:p>
          <a:p>
            <a:pPr lvl="0"/>
            <a:r>
              <a:rPr lang="en-GB" dirty="0" smtClean="0"/>
              <a:t>We deliver an impartial careers information, advice and guidance programme to complement your careers education in school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2298"/>
            <a:ext cx="8229600" cy="85901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400" b="1" dirty="0" smtClean="0"/>
              <a:t>YEAR 12 </a:t>
            </a:r>
            <a:br>
              <a:rPr lang="en-GB" sz="2400" b="1" dirty="0" smtClean="0"/>
            </a:br>
            <a:r>
              <a:rPr lang="en-GB" sz="2400" b="1" dirty="0" smtClean="0"/>
              <a:t>PROGRAMME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59540"/>
            <a:ext cx="8229600" cy="3966624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Application for Careers Guidance</a:t>
            </a:r>
          </a:p>
          <a:p>
            <a:pPr lvl="0"/>
            <a:r>
              <a:rPr lang="en-GB" dirty="0" smtClean="0"/>
              <a:t>Careers Guidance </a:t>
            </a:r>
            <a:r>
              <a:rPr lang="en-GB" dirty="0" smtClean="0"/>
              <a:t>Interviews From October By </a:t>
            </a:r>
            <a:r>
              <a:rPr lang="en-GB" dirty="0" smtClean="0"/>
              <a:t>Phone.</a:t>
            </a:r>
          </a:p>
          <a:p>
            <a:r>
              <a:rPr lang="en-GB" dirty="0" smtClean="0"/>
              <a:t>Career Information by email.</a:t>
            </a:r>
            <a:endParaRPr lang="en-GB" dirty="0"/>
          </a:p>
        </p:txBody>
      </p:sp>
      <p:pic>
        <p:nvPicPr>
          <p:cNvPr id="5" name="Picture 4" descr="j0406112"/>
          <p:cNvPicPr/>
          <p:nvPr/>
        </p:nvPicPr>
        <p:blipFill rotWithShape="1">
          <a:blip r:embed="rId3"/>
          <a:srcRect l="3122" r="-1" b="18483"/>
          <a:stretch/>
        </p:blipFill>
        <p:spPr bwMode="auto">
          <a:xfrm>
            <a:off x="3474720" y="4300305"/>
            <a:ext cx="3208182" cy="189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3541"/>
            <a:ext cx="8229600" cy="103410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100" i="1" dirty="0" smtClean="0"/>
              <a:t>WHAT to think about when you’re in year 12.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05228"/>
            <a:ext cx="8229600" cy="3966624"/>
          </a:xfrm>
        </p:spPr>
        <p:txBody>
          <a:bodyPr>
            <a:normAutofit/>
          </a:bodyPr>
          <a:lstStyle/>
          <a:p>
            <a:pPr lvl="0"/>
            <a:r>
              <a:rPr lang="en-GB" b="1" dirty="0" smtClean="0"/>
              <a:t>What are the choices?</a:t>
            </a:r>
            <a:endParaRPr lang="en-GB" dirty="0" smtClean="0"/>
          </a:p>
          <a:p>
            <a:pPr lvl="0"/>
            <a:r>
              <a:rPr lang="en-GB" dirty="0" smtClean="0"/>
              <a:t>Continuing with Education – A Levels, Vocational  &amp; Applied A Levels, National Diplomas / school/ alternative school / college</a:t>
            </a:r>
          </a:p>
          <a:p>
            <a:pPr lvl="0"/>
            <a:r>
              <a:rPr lang="en-GB" dirty="0" smtClean="0"/>
              <a:t>Getting some Training- Traineeships / Apprenticeships</a:t>
            </a:r>
          </a:p>
          <a:p>
            <a:pPr lvl="0"/>
            <a:r>
              <a:rPr lang="en-GB" dirty="0" smtClean="0"/>
              <a:t>Getting a Job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9904"/>
            <a:ext cx="8229600" cy="826851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800" b="1" i="1" dirty="0" smtClean="0"/>
              <a:t> DECIDING ON THE BEST OPTION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97870"/>
            <a:ext cx="8229600" cy="4900479"/>
          </a:xfrm>
        </p:spPr>
        <p:txBody>
          <a:bodyPr>
            <a:normAutofit/>
          </a:bodyPr>
          <a:lstStyle/>
          <a:p>
            <a:pPr lvl="0"/>
            <a:r>
              <a:rPr lang="en-GB" sz="2800" b="1" dirty="0" smtClean="0"/>
              <a:t>YOURSELF</a:t>
            </a:r>
            <a:endParaRPr lang="en-GB" sz="2800" dirty="0" smtClean="0"/>
          </a:p>
          <a:p>
            <a:pPr lvl="0"/>
            <a:r>
              <a:rPr lang="en-GB" sz="2800" i="1" dirty="0" smtClean="0"/>
              <a:t>Your Strengths / weaknesses</a:t>
            </a:r>
            <a:endParaRPr lang="en-GB" sz="2800" dirty="0" smtClean="0"/>
          </a:p>
          <a:p>
            <a:pPr lvl="0"/>
            <a:r>
              <a:rPr lang="en-GB" sz="2800" b="1" dirty="0" smtClean="0"/>
              <a:t>WHAT YOU HOPE TO ACHIEVE IN THE SHORT/ LONG TERM</a:t>
            </a:r>
            <a:endParaRPr lang="en-GB" sz="2800" dirty="0" smtClean="0"/>
          </a:p>
          <a:p>
            <a:pPr lvl="0"/>
            <a:r>
              <a:rPr lang="en-GB" sz="2800" b="1" dirty="0" smtClean="0"/>
              <a:t>WHAT ARE YOUR GCSE RESULTS LIKELY TO BE?</a:t>
            </a:r>
            <a:endParaRPr lang="en-GB" sz="2800" dirty="0" smtClean="0"/>
          </a:p>
          <a:p>
            <a:pPr lvl="0"/>
            <a:r>
              <a:rPr lang="en-GB" sz="2800" b="1" dirty="0" smtClean="0"/>
              <a:t>WHETHER YOUR SKILLS ARE IN ACADEMIC OR PRACTICAL AREAS ( OR A MIXTURE OF THE TWO)</a:t>
            </a:r>
          </a:p>
          <a:p>
            <a:pPr lvl="0"/>
            <a:r>
              <a:rPr lang="en-GB" sz="2800" b="1" dirty="0" smtClean="0"/>
              <a:t>Are you considering university / Higher Education longer term? 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Slides Economy Small logo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052513"/>
            <a:ext cx="1511300" cy="725487"/>
          </a:xfrm>
        </p:spPr>
        <p:txBody>
          <a:bodyPr>
            <a:normAutofit fontScale="90000"/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221615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www.economy-ni.gov.uk/publications/ni-skills-barometer</a:t>
            </a: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/>
              <a:t>NORTHERN </a:t>
            </a:r>
            <a:r>
              <a:rPr lang="en-GB" sz="2400" dirty="0"/>
              <a:t>IRELAND SKILLS </a:t>
            </a:r>
            <a:r>
              <a:rPr lang="en-GB" sz="2400" dirty="0" smtClean="0"/>
              <a:t>BAROMETER</a:t>
            </a:r>
          </a:p>
        </p:txBody>
      </p:sp>
    </p:spTree>
    <p:extLst>
      <p:ext uri="{BB962C8B-B14F-4D97-AF65-F5344CB8AC3E}">
        <p14:creationId xmlns:p14="http://schemas.microsoft.com/office/powerpoint/2010/main" val="1401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291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0"/>
            <a:ext cx="7931150" cy="61261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GB" altLang="en-US" sz="24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altLang="en-US" sz="4000" b="1" dirty="0" smtClean="0"/>
              <a:t>Top 10 Growth Sectors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altLang="en-US" sz="4000" b="1" dirty="0" smtClean="0"/>
              <a:t>2016-2026</a:t>
            </a:r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>
            <p:extLst/>
          </p:nvPr>
        </p:nvGraphicFramePr>
        <p:xfrm>
          <a:off x="2801937" y="2058734"/>
          <a:ext cx="3241675" cy="465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4" imgW="5667122" imgH="8019837" progId="AcroExch.Document.11">
                  <p:embed/>
                </p:oleObj>
              </mc:Choice>
              <mc:Fallback>
                <p:oleObj name="Acrobat Document" r:id="rId4" imgW="5667122" imgH="8019837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7" y="2058734"/>
                        <a:ext cx="3241675" cy="465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8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409</Words>
  <Application>Microsoft Office PowerPoint</Application>
  <PresentationFormat>On-screen Show (4:3)</PresentationFormat>
  <Paragraphs>101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Wingdings</vt:lpstr>
      <vt:lpstr>Office Theme</vt:lpstr>
      <vt:lpstr>Acrobat Document</vt:lpstr>
      <vt:lpstr>Introduction to the Careers Service PAUL MCLENNAN Careers Adviser</vt:lpstr>
      <vt:lpstr>AIMS </vt:lpstr>
      <vt:lpstr>   THE  CAREERS SERVICE  </vt:lpstr>
      <vt:lpstr>    ROLE OF THE  CAREERS ADVISER    </vt:lpstr>
      <vt:lpstr>     YEAR 12  PROGRAMME     </vt:lpstr>
      <vt:lpstr>      WHAT to think about when you’re in year 12.      </vt:lpstr>
      <vt:lpstr>      DECIDING ON THE BEST OPTION     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Need more information </vt:lpstr>
      <vt:lpstr>   LINKS   </vt:lpstr>
      <vt:lpstr>   LINKS   </vt:lpstr>
      <vt:lpstr>   NEXT STEPS   </vt:lpstr>
      <vt:lpstr>  QUESTIONS…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McNally</dc:creator>
  <cp:lastModifiedBy>Paul McLennan</cp:lastModifiedBy>
  <cp:revision>49</cp:revision>
  <cp:lastPrinted>2018-05-17T12:20:52Z</cp:lastPrinted>
  <dcterms:created xsi:type="dcterms:W3CDTF">2013-05-21T12:22:42Z</dcterms:created>
  <dcterms:modified xsi:type="dcterms:W3CDTF">2020-09-17T14:24:05Z</dcterms:modified>
</cp:coreProperties>
</file>